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3" r:id="rId3"/>
    <p:sldId id="284" r:id="rId4"/>
    <p:sldId id="289" r:id="rId5"/>
    <p:sldId id="285" r:id="rId6"/>
    <p:sldId id="268" r:id="rId7"/>
    <p:sldId id="293" r:id="rId8"/>
    <p:sldId id="294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5D2884"/>
    <a:srgbClr val="D16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0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7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5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082651-A783-F8CF-3282-7877971D5E51}"/>
              </a:ext>
            </a:extLst>
          </p:cNvPr>
          <p:cNvSpPr txBox="1"/>
          <p:nvPr/>
        </p:nvSpPr>
        <p:spPr>
          <a:xfrm>
            <a:off x="5790759" y="58846"/>
            <a:ext cx="631677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FR" sz="2400" b="1" i="0" dirty="0">
                <a:solidFill>
                  <a:srgbClr val="002060"/>
                </a:solidFill>
                <a:effectLst/>
              </a:rPr>
              <a:t>Le cycle menstruel de la femme </a:t>
            </a:r>
            <a:r>
              <a:rPr lang="fr-FR" sz="2400" b="0" i="0" dirty="0">
                <a:solidFill>
                  <a:srgbClr val="D60093"/>
                </a:solidFill>
                <a:effectLst/>
              </a:rPr>
              <a:t>est une série </a:t>
            </a:r>
            <a:r>
              <a:rPr lang="fr-FR" sz="2400" dirty="0">
                <a:solidFill>
                  <a:srgbClr val="D60093"/>
                </a:solidFill>
              </a:rPr>
              <a:t>d’ évènements </a:t>
            </a:r>
            <a:r>
              <a:rPr lang="fr-FR" sz="2400" b="0" i="0" dirty="0">
                <a:solidFill>
                  <a:srgbClr val="D60093"/>
                </a:solidFill>
                <a:effectLst/>
              </a:rPr>
              <a:t>qui se répètent au niveau des ovaires et de l’utérus en préparation à une éventuelle grossesse.</a:t>
            </a: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D60093"/>
                </a:solidFill>
                <a:effectLst/>
              </a:rPr>
              <a:t>Le cycle menstruel est divisé en trois phases : </a:t>
            </a:r>
          </a:p>
          <a:p>
            <a:pPr lvl="1" algn="just" fontAlgn="base"/>
            <a:r>
              <a:rPr lang="fr-FR" sz="2400" dirty="0">
                <a:solidFill>
                  <a:srgbClr val="D60093"/>
                </a:solidFill>
                <a:effectLst/>
              </a:rPr>
              <a:t>- la phase folliculaire</a:t>
            </a:r>
            <a:endParaRPr lang="fr-FR" sz="2400" dirty="0">
              <a:solidFill>
                <a:srgbClr val="D60093"/>
              </a:solidFill>
            </a:endParaRPr>
          </a:p>
          <a:p>
            <a:pPr lvl="1" algn="just" fontAlgn="base"/>
            <a:r>
              <a:rPr lang="fr-FR" sz="2400" dirty="0">
                <a:solidFill>
                  <a:srgbClr val="D60093"/>
                </a:solidFill>
                <a:effectLst/>
              </a:rPr>
              <a:t>- l’ovulation</a:t>
            </a:r>
          </a:p>
          <a:p>
            <a:pPr lvl="1" algn="just" fontAlgn="base"/>
            <a:r>
              <a:rPr lang="fr-FR" sz="2400" dirty="0">
                <a:solidFill>
                  <a:srgbClr val="D60093"/>
                </a:solidFill>
              </a:rPr>
              <a:t>- l</a:t>
            </a:r>
            <a:r>
              <a:rPr lang="fr-FR" sz="2400" dirty="0">
                <a:solidFill>
                  <a:srgbClr val="D60093"/>
                </a:solidFill>
                <a:effectLst/>
              </a:rPr>
              <a:t>a phase lutéale. </a:t>
            </a:r>
            <a:endParaRPr lang="fr-FR" sz="2400" dirty="0">
              <a:solidFill>
                <a:srgbClr val="D60093"/>
              </a:solidFill>
            </a:endParaRP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D60093"/>
                </a:solidFill>
                <a:effectLst/>
              </a:rPr>
              <a:t>Le premier jour du cycle menstruel correspond au premier jour des règles. Le dernier jour du cycle correspond à la veille du premier jour des règles suivantes. </a:t>
            </a: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D60093"/>
                </a:solidFill>
                <a:effectLst/>
              </a:rPr>
              <a:t>La durée d’un cycle est de 28 jours en moyenne. Cette durée varie d’une femme à une autre mais aussi entre les cycles d’une même femme. La durée de la phase lutéale est toujours constante de 14 jours.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903FA-A174-F7A2-3D65-79868005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776"/>
            <a:ext cx="5569236" cy="6312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38D318-3CFA-8217-0706-F0AD001B1089}"/>
              </a:ext>
            </a:extLst>
          </p:cNvPr>
          <p:cNvSpPr txBox="1"/>
          <p:nvPr/>
        </p:nvSpPr>
        <p:spPr>
          <a:xfrm>
            <a:off x="286439" y="58846"/>
            <a:ext cx="6103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D60093"/>
                </a:solidFill>
              </a:rPr>
              <a:t>C</a:t>
            </a:r>
            <a:r>
              <a:rPr lang="fr-FR" sz="3200" b="1" i="0" u="sng" dirty="0">
                <a:solidFill>
                  <a:srgbClr val="D60093"/>
                </a:solidFill>
                <a:effectLst/>
              </a:rPr>
              <a:t>ycle menstruel de la femme </a:t>
            </a:r>
            <a:endParaRPr lang="fr-FR" sz="3200" b="1" u="sng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’hypophyse, l’un des deux ovaires, et l’utérus subissent une série de changements compris dans les cycles ovarien et menstruel.">
            <a:extLst>
              <a:ext uri="{FF2B5EF4-FFF2-40B4-BE49-F238E27FC236}">
                <a16:creationId xmlns:a16="http://schemas.microsoft.com/office/drawing/2014/main" id="{47F51A10-A5F1-81B8-35A4-3D93E69D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" y="438150"/>
            <a:ext cx="11430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7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712" y="1526670"/>
            <a:ext cx="8132620" cy="494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5933" y="307475"/>
            <a:ext cx="27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D60093"/>
                </a:solidFill>
              </a:rPr>
              <a:t>Cycle ovarien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740" y="1065005"/>
            <a:ext cx="54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Observation d’une coupe d’un ovaire :</a:t>
            </a:r>
          </a:p>
        </p:txBody>
      </p:sp>
    </p:spTree>
    <p:extLst>
      <p:ext uri="{BB962C8B-B14F-4D97-AF65-F5344CB8AC3E}">
        <p14:creationId xmlns:p14="http://schemas.microsoft.com/office/powerpoint/2010/main" val="247105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9D430-DC85-9020-6E94-2671C2715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834"/>
            <a:ext cx="5772447" cy="5645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4F952-D5B1-67DB-C73B-59EED51FDCF7}"/>
              </a:ext>
            </a:extLst>
          </p:cNvPr>
          <p:cNvSpPr txBox="1"/>
          <p:nvPr/>
        </p:nvSpPr>
        <p:spPr>
          <a:xfrm>
            <a:off x="1421177" y="3761"/>
            <a:ext cx="2544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D60093"/>
                </a:solidFill>
              </a:rPr>
              <a:t>C</a:t>
            </a:r>
            <a:r>
              <a:rPr lang="fr-FR" sz="3200" b="1" i="0" u="sng" dirty="0">
                <a:solidFill>
                  <a:srgbClr val="D60093"/>
                </a:solidFill>
                <a:effectLst/>
              </a:rPr>
              <a:t>ycle ovarien </a:t>
            </a:r>
            <a:endParaRPr lang="fr-FR" sz="3200" b="1" u="sng" dirty="0">
              <a:solidFill>
                <a:srgbClr val="D6009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0579A-7D97-4754-FFAF-39F302B5F270}"/>
              </a:ext>
            </a:extLst>
          </p:cNvPr>
          <p:cNvSpPr txBox="1"/>
          <p:nvPr/>
        </p:nvSpPr>
        <p:spPr>
          <a:xfrm>
            <a:off x="6004193" y="444436"/>
            <a:ext cx="61033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0" i="0" dirty="0">
                <a:solidFill>
                  <a:srgbClr val="002060"/>
                </a:solidFill>
                <a:effectLst/>
                <a:latin typeface="Chromatica"/>
              </a:rPr>
              <a:t>Le cycle ovarien comprend deux phases. La phase folliculaire qui se déroule avant l’ovulation et la phase lutéale qui se déroule après l’ovulation.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1F8CA-19C4-E03C-5D7D-3064399C7CB0}"/>
              </a:ext>
            </a:extLst>
          </p:cNvPr>
          <p:cNvSpPr txBox="1"/>
          <p:nvPr/>
        </p:nvSpPr>
        <p:spPr>
          <a:xfrm>
            <a:off x="6004194" y="1695597"/>
            <a:ext cx="61033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>
                <a:solidFill>
                  <a:srgbClr val="D60093"/>
                </a:solidFill>
              </a:rPr>
              <a:t>Au cours de la phase folliculaire</a:t>
            </a:r>
            <a:r>
              <a:rPr lang="fr-FR" sz="2200" dirty="0">
                <a:solidFill>
                  <a:srgbClr val="002060"/>
                </a:solidFill>
              </a:rPr>
              <a:t>, les follicules achèvent leur évolution (follicules primordiaux → follicules primaires → follicules secondaires) et un seul d'entre eux parviendra à maturité (follicule mûr appelé aussi follicule de De Graaf) aux alentours du 14ème jour du cycle ovarien.</a:t>
            </a:r>
          </a:p>
          <a:p>
            <a:pPr algn="just"/>
            <a:r>
              <a:rPr lang="fr-FR" sz="2200" dirty="0">
                <a:solidFill>
                  <a:srgbClr val="002060"/>
                </a:solidFill>
              </a:rPr>
              <a:t>Aux alentours du 14ème jour du cycle ovarien </a:t>
            </a:r>
            <a:r>
              <a:rPr lang="fr-FR" sz="2200" b="1" dirty="0">
                <a:solidFill>
                  <a:srgbClr val="D60093"/>
                </a:solidFill>
              </a:rPr>
              <a:t>l'ovulation</a:t>
            </a:r>
            <a:r>
              <a:rPr lang="fr-FR" sz="2200" dirty="0">
                <a:solidFill>
                  <a:srgbClr val="002060"/>
                </a:solidFill>
              </a:rPr>
              <a:t> a lieu: le follicule mûr se rompt et libère le gamète femelle qui est ensuite recueilli par la trompe.</a:t>
            </a:r>
          </a:p>
          <a:p>
            <a:pPr algn="just"/>
            <a:r>
              <a:rPr lang="fr-FR" sz="2200" b="1" dirty="0">
                <a:solidFill>
                  <a:srgbClr val="D60093"/>
                </a:solidFill>
              </a:rPr>
              <a:t>Au cours de la phase lutéale</a:t>
            </a:r>
            <a:r>
              <a:rPr lang="fr-FR" sz="2200" dirty="0">
                <a:solidFill>
                  <a:srgbClr val="002060"/>
                </a:solidFill>
              </a:rPr>
              <a:t>, le follicule rompu se transforme en corps jaune (les cellules folliculaires deviennent des cellules lutéales) qui régresse et disparait pour annoncer la fin du cycle.</a:t>
            </a:r>
          </a:p>
        </p:txBody>
      </p:sp>
    </p:spTree>
    <p:extLst>
      <p:ext uri="{BB962C8B-B14F-4D97-AF65-F5344CB8AC3E}">
        <p14:creationId xmlns:p14="http://schemas.microsoft.com/office/powerpoint/2010/main" val="15120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0849" y="59038"/>
            <a:ext cx="27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60093"/>
                </a:solidFill>
              </a:rPr>
              <a:t>Cycle utérin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712" y="831905"/>
            <a:ext cx="111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Observation de coupes de la muqueuse utérine a divers moments du cycle menstruel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77" y="1567332"/>
            <a:ext cx="7362423" cy="4226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B83FF-BF62-D807-2C9F-BBBC35C3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231"/>
            <a:ext cx="4502381" cy="29465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E9F35A-A39B-19F7-A94E-A21EBD9820BD}"/>
              </a:ext>
            </a:extLst>
          </p:cNvPr>
          <p:cNvGrpSpPr/>
          <p:nvPr/>
        </p:nvGrpSpPr>
        <p:grpSpPr>
          <a:xfrm>
            <a:off x="1850834" y="3216925"/>
            <a:ext cx="3294043" cy="495760"/>
            <a:chOff x="1850834" y="3216925"/>
            <a:chExt cx="3294043" cy="4957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A6228-73ED-9A4E-F12F-E8B3DE45CB1B}"/>
                </a:ext>
              </a:extLst>
            </p:cNvPr>
            <p:cNvSpPr/>
            <p:nvPr/>
          </p:nvSpPr>
          <p:spPr>
            <a:xfrm>
              <a:off x="1850834" y="3316078"/>
              <a:ext cx="396607" cy="396607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1C1E16-2BC0-447C-D343-8A631D9A1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7441" y="3216925"/>
              <a:ext cx="2897436" cy="27817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C76BFA-2712-0CB1-6182-1CC4A1349438}"/>
              </a:ext>
            </a:extLst>
          </p:cNvPr>
          <p:cNvGrpSpPr/>
          <p:nvPr/>
        </p:nvGrpSpPr>
        <p:grpSpPr>
          <a:xfrm>
            <a:off x="1850834" y="4098275"/>
            <a:ext cx="3294043" cy="771180"/>
            <a:chOff x="1850834" y="4098275"/>
            <a:chExt cx="3294043" cy="7711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C4FD02-E304-B9C5-872D-26A49B5D2383}"/>
                </a:ext>
              </a:extLst>
            </p:cNvPr>
            <p:cNvSpPr/>
            <p:nvPr/>
          </p:nvSpPr>
          <p:spPr>
            <a:xfrm>
              <a:off x="1850834" y="4098275"/>
              <a:ext cx="286438" cy="25338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55CC97-A8A8-EF6B-B60D-EB26480C66DF}"/>
                </a:ext>
              </a:extLst>
            </p:cNvPr>
            <p:cNvCxnSpPr/>
            <p:nvPr/>
          </p:nvCxnSpPr>
          <p:spPr>
            <a:xfrm>
              <a:off x="2137272" y="4351663"/>
              <a:ext cx="3007605" cy="51779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9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s règles douloureuses - anikanet | Cycle menstruel femme, Muscle ...">
            <a:extLst>
              <a:ext uri="{FF2B5EF4-FFF2-40B4-BE49-F238E27FC236}">
                <a16:creationId xmlns:a16="http://schemas.microsoft.com/office/drawing/2014/main" id="{B426A50E-2A35-D34D-D081-78E6ACE4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8524" cy="70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C7888A-3835-8918-297E-E12A2EA0A4B4}"/>
              </a:ext>
            </a:extLst>
          </p:cNvPr>
          <p:cNvSpPr/>
          <p:nvPr/>
        </p:nvSpPr>
        <p:spPr>
          <a:xfrm>
            <a:off x="6865611" y="186343"/>
            <a:ext cx="53263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u="sng" dirty="0">
                <a:solidFill>
                  <a:srgbClr val="D60093"/>
                </a:solidFill>
              </a:rPr>
              <a:t>Phase pré-ovulatoire</a:t>
            </a:r>
            <a:r>
              <a:rPr lang="fr-FR" sz="2200" dirty="0">
                <a:solidFill>
                  <a:srgbClr val="002060"/>
                </a:solidFill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060"/>
                </a:solidFill>
              </a:rPr>
              <a:t>Menstruations</a:t>
            </a:r>
            <a:r>
              <a:rPr lang="fr-FR" sz="2200" dirty="0">
                <a:solidFill>
                  <a:srgbClr val="002060"/>
                </a:solidFill>
              </a:rPr>
              <a:t>: par convention, le premier jour du cycle correspond au premier jour des règles (écoulement sanguin périodique dû à l'élimination de la muqueuse utérine lorsqu'il n'y a pas eu fécondation).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060"/>
                </a:solidFill>
              </a:rPr>
              <a:t>Phase</a:t>
            </a:r>
            <a:r>
              <a:rPr lang="fr-FR" sz="2200" dirty="0">
                <a:solidFill>
                  <a:srgbClr val="002060"/>
                </a:solidFill>
              </a:rPr>
              <a:t> </a:t>
            </a:r>
            <a:r>
              <a:rPr lang="fr-FR" sz="2200" b="1" dirty="0">
                <a:solidFill>
                  <a:srgbClr val="002060"/>
                </a:solidFill>
              </a:rPr>
              <a:t>proliférative</a:t>
            </a:r>
            <a:r>
              <a:rPr lang="fr-FR" sz="2200" dirty="0">
                <a:solidFill>
                  <a:srgbClr val="002060"/>
                </a:solidFill>
              </a:rPr>
              <a:t>: La muqueuse utérine s’épaissit suite a la multiplication des cellules de l'endomètre.</a:t>
            </a:r>
          </a:p>
          <a:p>
            <a:pPr algn="just"/>
            <a:r>
              <a:rPr lang="fr-FR" sz="2200" b="1" u="sng" dirty="0">
                <a:solidFill>
                  <a:srgbClr val="D60093"/>
                </a:solidFill>
              </a:rPr>
              <a:t>Lors de l’ovulation</a:t>
            </a:r>
            <a:r>
              <a:rPr lang="fr-FR" sz="2200" dirty="0">
                <a:solidFill>
                  <a:srgbClr val="002060"/>
                </a:solidFill>
              </a:rPr>
              <a:t>, l’épaisseur de l’endomètre se maintient.</a:t>
            </a:r>
          </a:p>
          <a:p>
            <a:pPr algn="just"/>
            <a:r>
              <a:rPr lang="fr-FR" sz="2200" b="1" u="sng" dirty="0">
                <a:solidFill>
                  <a:srgbClr val="D60093"/>
                </a:solidFill>
              </a:rPr>
              <a:t>Phase post-ovulatoire</a:t>
            </a:r>
            <a:r>
              <a:rPr lang="fr-FR" sz="2200" dirty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060"/>
                </a:solidFill>
              </a:rPr>
              <a:t>Phase sécrétoire</a:t>
            </a:r>
            <a:r>
              <a:rPr lang="fr-FR" sz="2200" dirty="0">
                <a:solidFill>
                  <a:srgbClr val="002060"/>
                </a:solidFill>
              </a:rPr>
              <a:t>: L’endomètre s’épaissit davantage (structure en dentelles). Les glandes formées commencent à secréter un liquide nutritif (contenant du glycogène). L’endomètre atteint son épaisseur maximale au jour 21 du cycle.</a:t>
            </a:r>
          </a:p>
          <a:p>
            <a:pPr algn="just"/>
            <a:endParaRPr lang="fr-F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946275" y="73026"/>
            <a:ext cx="8496300" cy="1527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936750" y="1600200"/>
            <a:ext cx="8477250" cy="1646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2773363" y="730250"/>
            <a:ext cx="392112" cy="393700"/>
            <a:chOff x="5253" y="1965"/>
            <a:chExt cx="3098" cy="2963"/>
          </a:xfrm>
        </p:grpSpPr>
        <p:sp>
          <p:nvSpPr>
            <p:cNvPr id="3027" name="Freeform 6"/>
            <p:cNvSpPr>
              <a:spLocks/>
            </p:cNvSpPr>
            <p:nvPr/>
          </p:nvSpPr>
          <p:spPr bwMode="auto">
            <a:xfrm>
              <a:off x="5253" y="1965"/>
              <a:ext cx="3098" cy="2963"/>
            </a:xfrm>
            <a:custGeom>
              <a:avLst/>
              <a:gdLst>
                <a:gd name="T0" fmla="*/ 425 w 3098"/>
                <a:gd name="T1" fmla="*/ 664 h 2963"/>
                <a:gd name="T2" fmla="*/ 19 w 3098"/>
                <a:gd name="T3" fmla="*/ 1490 h 2963"/>
                <a:gd name="T4" fmla="*/ 537 w 3098"/>
                <a:gd name="T5" fmla="*/ 2747 h 2963"/>
                <a:gd name="T6" fmla="*/ 2250 w 3098"/>
                <a:gd name="T7" fmla="*/ 2783 h 2963"/>
                <a:gd name="T8" fmla="*/ 2879 w 3098"/>
                <a:gd name="T9" fmla="*/ 2119 h 2963"/>
                <a:gd name="T10" fmla="*/ 3018 w 3098"/>
                <a:gd name="T11" fmla="*/ 894 h 2963"/>
                <a:gd name="T12" fmla="*/ 2401 w 3098"/>
                <a:gd name="T13" fmla="*/ 239 h 2963"/>
                <a:gd name="T14" fmla="*/ 1728 w 3098"/>
                <a:gd name="T15" fmla="*/ 64 h 2963"/>
                <a:gd name="T16" fmla="*/ 1018 w 3098"/>
                <a:gd name="T17" fmla="*/ 89 h 2963"/>
                <a:gd name="T18" fmla="*/ 425 w 3098"/>
                <a:gd name="T19" fmla="*/ 664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8"/>
                <a:gd name="T31" fmla="*/ 0 h 2963"/>
                <a:gd name="T32" fmla="*/ 3098 w 3098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8" h="2963">
                  <a:moveTo>
                    <a:pt x="425" y="664"/>
                  </a:moveTo>
                  <a:cubicBezTo>
                    <a:pt x="259" y="897"/>
                    <a:pt x="0" y="1143"/>
                    <a:pt x="19" y="1490"/>
                  </a:cubicBezTo>
                  <a:cubicBezTo>
                    <a:pt x="38" y="1837"/>
                    <a:pt x="165" y="2531"/>
                    <a:pt x="537" y="2747"/>
                  </a:cubicBezTo>
                  <a:cubicBezTo>
                    <a:pt x="909" y="2963"/>
                    <a:pt x="1860" y="2888"/>
                    <a:pt x="2250" y="2783"/>
                  </a:cubicBezTo>
                  <a:cubicBezTo>
                    <a:pt x="2640" y="2678"/>
                    <a:pt x="2751" y="2434"/>
                    <a:pt x="2879" y="2119"/>
                  </a:cubicBezTo>
                  <a:cubicBezTo>
                    <a:pt x="3007" y="1804"/>
                    <a:pt x="3098" y="1207"/>
                    <a:pt x="3018" y="894"/>
                  </a:cubicBezTo>
                  <a:cubicBezTo>
                    <a:pt x="2938" y="581"/>
                    <a:pt x="2616" y="377"/>
                    <a:pt x="2401" y="239"/>
                  </a:cubicBezTo>
                  <a:cubicBezTo>
                    <a:pt x="2186" y="101"/>
                    <a:pt x="1958" y="89"/>
                    <a:pt x="1728" y="64"/>
                  </a:cubicBezTo>
                  <a:cubicBezTo>
                    <a:pt x="1498" y="39"/>
                    <a:pt x="1235" y="0"/>
                    <a:pt x="1018" y="89"/>
                  </a:cubicBezTo>
                  <a:cubicBezTo>
                    <a:pt x="801" y="178"/>
                    <a:pt x="591" y="431"/>
                    <a:pt x="425" y="664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8" name="Freeform 7"/>
            <p:cNvSpPr>
              <a:spLocks/>
            </p:cNvSpPr>
            <p:nvPr/>
          </p:nvSpPr>
          <p:spPr bwMode="auto">
            <a:xfrm>
              <a:off x="5397" y="2118"/>
              <a:ext cx="2775" cy="2576"/>
            </a:xfrm>
            <a:custGeom>
              <a:avLst/>
              <a:gdLst>
                <a:gd name="T0" fmla="*/ 145 w 1382"/>
                <a:gd name="T1" fmla="*/ 1083 h 1161"/>
                <a:gd name="T2" fmla="*/ 273 w 1382"/>
                <a:gd name="T3" fmla="*/ 2035 h 1161"/>
                <a:gd name="T4" fmla="*/ 1137 w 1382"/>
                <a:gd name="T5" fmla="*/ 2560 h 1161"/>
                <a:gd name="T6" fmla="*/ 2432 w 1382"/>
                <a:gd name="T7" fmla="*/ 2130 h 1161"/>
                <a:gd name="T8" fmla="*/ 2560 w 1382"/>
                <a:gd name="T9" fmla="*/ 606 h 1161"/>
                <a:gd name="T10" fmla="*/ 1137 w 1382"/>
                <a:gd name="T11" fmla="*/ 80 h 1161"/>
                <a:gd name="T12" fmla="*/ 145 w 1382"/>
                <a:gd name="T13" fmla="*/ 1083 h 1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1161"/>
                <a:gd name="T23" fmla="*/ 1382 w 1382"/>
                <a:gd name="T24" fmla="*/ 1161 h 1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1161">
                  <a:moveTo>
                    <a:pt x="72" y="488"/>
                  </a:moveTo>
                  <a:cubicBezTo>
                    <a:pt x="0" y="635"/>
                    <a:pt x="54" y="806"/>
                    <a:pt x="136" y="917"/>
                  </a:cubicBezTo>
                  <a:cubicBezTo>
                    <a:pt x="218" y="1028"/>
                    <a:pt x="387" y="1147"/>
                    <a:pt x="566" y="1154"/>
                  </a:cubicBezTo>
                  <a:cubicBezTo>
                    <a:pt x="745" y="1161"/>
                    <a:pt x="1093" y="1107"/>
                    <a:pt x="1211" y="960"/>
                  </a:cubicBezTo>
                  <a:cubicBezTo>
                    <a:pt x="1329" y="813"/>
                    <a:pt x="1382" y="427"/>
                    <a:pt x="1275" y="273"/>
                  </a:cubicBezTo>
                  <a:cubicBezTo>
                    <a:pt x="1168" y="119"/>
                    <a:pt x="766" y="0"/>
                    <a:pt x="566" y="36"/>
                  </a:cubicBezTo>
                  <a:cubicBezTo>
                    <a:pt x="366" y="72"/>
                    <a:pt x="158" y="335"/>
                    <a:pt x="72" y="488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9" name="Freeform 8"/>
            <p:cNvSpPr>
              <a:spLocks/>
            </p:cNvSpPr>
            <p:nvPr/>
          </p:nvSpPr>
          <p:spPr bwMode="auto">
            <a:xfrm>
              <a:off x="6208" y="3312"/>
              <a:ext cx="459" cy="365"/>
            </a:xfrm>
            <a:custGeom>
              <a:avLst/>
              <a:gdLst>
                <a:gd name="T0" fmla="*/ 126 w 459"/>
                <a:gd name="T1" fmla="*/ 69 h 365"/>
                <a:gd name="T2" fmla="*/ 41 w 459"/>
                <a:gd name="T3" fmla="*/ 250 h 365"/>
                <a:gd name="T4" fmla="*/ 369 w 459"/>
                <a:gd name="T5" fmla="*/ 337 h 365"/>
                <a:gd name="T6" fmla="*/ 447 w 459"/>
                <a:gd name="T7" fmla="*/ 86 h 365"/>
                <a:gd name="T8" fmla="*/ 295 w 459"/>
                <a:gd name="T9" fmla="*/ 3 h 365"/>
                <a:gd name="T10" fmla="*/ 126 w 459"/>
                <a:gd name="T11" fmla="*/ 6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0" name="Oval 9"/>
            <p:cNvSpPr>
              <a:spLocks noChangeArrowheads="1"/>
            </p:cNvSpPr>
            <p:nvPr/>
          </p:nvSpPr>
          <p:spPr bwMode="auto">
            <a:xfrm>
              <a:off x="6383" y="3425"/>
              <a:ext cx="118" cy="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1" name="Oval 10"/>
            <p:cNvSpPr>
              <a:spLocks noChangeArrowheads="1"/>
            </p:cNvSpPr>
            <p:nvPr/>
          </p:nvSpPr>
          <p:spPr bwMode="auto">
            <a:xfrm>
              <a:off x="6655" y="309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2" name="Oval 11"/>
            <p:cNvSpPr>
              <a:spLocks noChangeArrowheads="1"/>
            </p:cNvSpPr>
            <p:nvPr/>
          </p:nvSpPr>
          <p:spPr bwMode="auto">
            <a:xfrm>
              <a:off x="6655" y="271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3" name="Oval 12"/>
            <p:cNvSpPr>
              <a:spLocks noChangeArrowheads="1"/>
            </p:cNvSpPr>
            <p:nvPr/>
          </p:nvSpPr>
          <p:spPr bwMode="auto">
            <a:xfrm>
              <a:off x="6221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4" name="Oval 13"/>
            <p:cNvSpPr>
              <a:spLocks noChangeArrowheads="1"/>
            </p:cNvSpPr>
            <p:nvPr/>
          </p:nvSpPr>
          <p:spPr bwMode="auto">
            <a:xfrm>
              <a:off x="5889" y="309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5" name="Oval 14"/>
            <p:cNvSpPr>
              <a:spLocks noChangeArrowheads="1"/>
            </p:cNvSpPr>
            <p:nvPr/>
          </p:nvSpPr>
          <p:spPr bwMode="auto">
            <a:xfrm>
              <a:off x="7001" y="327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6" name="Oval 15"/>
            <p:cNvSpPr>
              <a:spLocks noChangeArrowheads="1"/>
            </p:cNvSpPr>
            <p:nvPr/>
          </p:nvSpPr>
          <p:spPr bwMode="auto">
            <a:xfrm>
              <a:off x="6045" y="35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7" name="Oval 16"/>
            <p:cNvSpPr>
              <a:spLocks noChangeArrowheads="1"/>
            </p:cNvSpPr>
            <p:nvPr/>
          </p:nvSpPr>
          <p:spPr bwMode="auto">
            <a:xfrm>
              <a:off x="6270" y="256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8" name="Oval 17"/>
            <p:cNvSpPr>
              <a:spLocks noChangeArrowheads="1"/>
            </p:cNvSpPr>
            <p:nvPr/>
          </p:nvSpPr>
          <p:spPr bwMode="auto">
            <a:xfrm>
              <a:off x="6157" y="2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9" name="Oval 18"/>
            <p:cNvSpPr>
              <a:spLocks noChangeArrowheads="1"/>
            </p:cNvSpPr>
            <p:nvPr/>
          </p:nvSpPr>
          <p:spPr bwMode="auto">
            <a:xfrm>
              <a:off x="7241" y="351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0" name="Oval 19"/>
            <p:cNvSpPr>
              <a:spLocks noChangeArrowheads="1"/>
            </p:cNvSpPr>
            <p:nvPr/>
          </p:nvSpPr>
          <p:spPr bwMode="auto">
            <a:xfrm>
              <a:off x="6767" y="37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1" name="Oval 20"/>
            <p:cNvSpPr>
              <a:spLocks noChangeArrowheads="1"/>
            </p:cNvSpPr>
            <p:nvPr/>
          </p:nvSpPr>
          <p:spPr bwMode="auto">
            <a:xfrm>
              <a:off x="6767" y="355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2" name="Oval 21"/>
            <p:cNvSpPr>
              <a:spLocks noChangeArrowheads="1"/>
            </p:cNvSpPr>
            <p:nvPr/>
          </p:nvSpPr>
          <p:spPr bwMode="auto">
            <a:xfrm>
              <a:off x="6389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3" name="Oval 22"/>
            <p:cNvSpPr>
              <a:spLocks noChangeArrowheads="1"/>
            </p:cNvSpPr>
            <p:nvPr/>
          </p:nvSpPr>
          <p:spPr bwMode="auto">
            <a:xfrm>
              <a:off x="6895" y="29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4" name="Oval 23"/>
            <p:cNvSpPr>
              <a:spLocks noChangeArrowheads="1"/>
            </p:cNvSpPr>
            <p:nvPr/>
          </p:nvSpPr>
          <p:spPr bwMode="auto">
            <a:xfrm>
              <a:off x="7135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5" name="Oval 24"/>
            <p:cNvSpPr>
              <a:spLocks noChangeArrowheads="1"/>
            </p:cNvSpPr>
            <p:nvPr/>
          </p:nvSpPr>
          <p:spPr bwMode="auto">
            <a:xfrm>
              <a:off x="7135" y="36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6" name="Oval 25"/>
            <p:cNvSpPr>
              <a:spLocks noChangeArrowheads="1"/>
            </p:cNvSpPr>
            <p:nvPr/>
          </p:nvSpPr>
          <p:spPr bwMode="auto">
            <a:xfrm>
              <a:off x="7135" y="31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7" name="Oval 26"/>
            <p:cNvSpPr>
              <a:spLocks noChangeArrowheads="1"/>
            </p:cNvSpPr>
            <p:nvPr/>
          </p:nvSpPr>
          <p:spPr bwMode="auto">
            <a:xfrm>
              <a:off x="6629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8" name="Oval 27"/>
            <p:cNvSpPr>
              <a:spLocks noChangeArrowheads="1"/>
            </p:cNvSpPr>
            <p:nvPr/>
          </p:nvSpPr>
          <p:spPr bwMode="auto">
            <a:xfrm>
              <a:off x="6501" y="28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9" name="Oval 28"/>
            <p:cNvSpPr>
              <a:spLocks noChangeArrowheads="1"/>
            </p:cNvSpPr>
            <p:nvPr/>
          </p:nvSpPr>
          <p:spPr bwMode="auto">
            <a:xfrm>
              <a:off x="6109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0" name="Oval 29"/>
            <p:cNvSpPr>
              <a:spLocks noChangeArrowheads="1"/>
            </p:cNvSpPr>
            <p:nvPr/>
          </p:nvSpPr>
          <p:spPr bwMode="auto">
            <a:xfrm>
              <a:off x="5777" y="34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1" name="Oval 30"/>
            <p:cNvSpPr>
              <a:spLocks noChangeArrowheads="1"/>
            </p:cNvSpPr>
            <p:nvPr/>
          </p:nvSpPr>
          <p:spPr bwMode="auto">
            <a:xfrm>
              <a:off x="6271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2" name="Oval 31"/>
            <p:cNvSpPr>
              <a:spLocks noChangeArrowheads="1"/>
            </p:cNvSpPr>
            <p:nvPr/>
          </p:nvSpPr>
          <p:spPr bwMode="auto">
            <a:xfrm>
              <a:off x="7542" y="40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3" name="Oval 32"/>
            <p:cNvSpPr>
              <a:spLocks noChangeArrowheads="1"/>
            </p:cNvSpPr>
            <p:nvPr/>
          </p:nvSpPr>
          <p:spPr bwMode="auto">
            <a:xfrm>
              <a:off x="6895" y="25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4" name="Freeform 33"/>
            <p:cNvSpPr>
              <a:spLocks/>
            </p:cNvSpPr>
            <p:nvPr/>
          </p:nvSpPr>
          <p:spPr bwMode="auto">
            <a:xfrm>
              <a:off x="7223" y="3007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5" name="Freeform 34"/>
            <p:cNvSpPr>
              <a:spLocks/>
            </p:cNvSpPr>
            <p:nvPr/>
          </p:nvSpPr>
          <p:spPr bwMode="auto">
            <a:xfrm>
              <a:off x="6895" y="3751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6" name="Oval 35"/>
            <p:cNvSpPr>
              <a:spLocks noChangeArrowheads="1"/>
            </p:cNvSpPr>
            <p:nvPr/>
          </p:nvSpPr>
          <p:spPr bwMode="auto">
            <a:xfrm>
              <a:off x="7247" y="27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7" name="Oval 36"/>
            <p:cNvSpPr>
              <a:spLocks noChangeArrowheads="1"/>
            </p:cNvSpPr>
            <p:nvPr/>
          </p:nvSpPr>
          <p:spPr bwMode="auto">
            <a:xfrm>
              <a:off x="7542" y="37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8" name="Freeform 37"/>
            <p:cNvSpPr>
              <a:spLocks/>
            </p:cNvSpPr>
            <p:nvPr/>
          </p:nvSpPr>
          <p:spPr bwMode="auto">
            <a:xfrm>
              <a:off x="5678" y="3702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9" name="Oval 38"/>
            <p:cNvSpPr>
              <a:spLocks noChangeArrowheads="1"/>
            </p:cNvSpPr>
            <p:nvPr/>
          </p:nvSpPr>
          <p:spPr bwMode="auto">
            <a:xfrm>
              <a:off x="6869" y="42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0" name="Oval 39"/>
            <p:cNvSpPr>
              <a:spLocks noChangeArrowheads="1"/>
            </p:cNvSpPr>
            <p:nvPr/>
          </p:nvSpPr>
          <p:spPr bwMode="auto">
            <a:xfrm>
              <a:off x="7129" y="43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1" name="Oval 40"/>
            <p:cNvSpPr>
              <a:spLocks noChangeArrowheads="1"/>
            </p:cNvSpPr>
            <p:nvPr/>
          </p:nvSpPr>
          <p:spPr bwMode="auto">
            <a:xfrm>
              <a:off x="6383" y="43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2" name="Oval 41"/>
            <p:cNvSpPr>
              <a:spLocks noChangeArrowheads="1"/>
            </p:cNvSpPr>
            <p:nvPr/>
          </p:nvSpPr>
          <p:spPr bwMode="auto">
            <a:xfrm>
              <a:off x="7654" y="34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3" name="Oval 42"/>
            <p:cNvSpPr>
              <a:spLocks noChangeArrowheads="1"/>
            </p:cNvSpPr>
            <p:nvPr/>
          </p:nvSpPr>
          <p:spPr bwMode="auto">
            <a:xfrm>
              <a:off x="7829" y="36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4" name="Oval 43"/>
            <p:cNvSpPr>
              <a:spLocks noChangeArrowheads="1"/>
            </p:cNvSpPr>
            <p:nvPr/>
          </p:nvSpPr>
          <p:spPr bwMode="auto">
            <a:xfrm>
              <a:off x="7829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5" name="Oval 44"/>
            <p:cNvSpPr>
              <a:spLocks noChangeArrowheads="1"/>
            </p:cNvSpPr>
            <p:nvPr/>
          </p:nvSpPr>
          <p:spPr bwMode="auto">
            <a:xfrm>
              <a:off x="7829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6" name="Oval 45"/>
            <p:cNvSpPr>
              <a:spLocks noChangeArrowheads="1"/>
            </p:cNvSpPr>
            <p:nvPr/>
          </p:nvSpPr>
          <p:spPr bwMode="auto">
            <a:xfrm>
              <a:off x="702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7" name="Oval 46"/>
            <p:cNvSpPr>
              <a:spLocks noChangeArrowheads="1"/>
            </p:cNvSpPr>
            <p:nvPr/>
          </p:nvSpPr>
          <p:spPr bwMode="auto">
            <a:xfrm>
              <a:off x="5678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8" name="Oval 47"/>
            <p:cNvSpPr>
              <a:spLocks noChangeArrowheads="1"/>
            </p:cNvSpPr>
            <p:nvPr/>
          </p:nvSpPr>
          <p:spPr bwMode="auto">
            <a:xfrm>
              <a:off x="6667" y="44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9" name="Oval 48"/>
            <p:cNvSpPr>
              <a:spLocks noChangeArrowheads="1"/>
            </p:cNvSpPr>
            <p:nvPr/>
          </p:nvSpPr>
          <p:spPr bwMode="auto">
            <a:xfrm>
              <a:off x="7359" y="41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0" name="Oval 49"/>
            <p:cNvSpPr>
              <a:spLocks noChangeArrowheads="1"/>
            </p:cNvSpPr>
            <p:nvPr/>
          </p:nvSpPr>
          <p:spPr bwMode="auto">
            <a:xfrm>
              <a:off x="7542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1" name="Oval 50"/>
            <p:cNvSpPr>
              <a:spLocks noChangeArrowheads="1"/>
            </p:cNvSpPr>
            <p:nvPr/>
          </p:nvSpPr>
          <p:spPr bwMode="auto">
            <a:xfrm>
              <a:off x="661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2" name="Oval 51"/>
            <p:cNvSpPr>
              <a:spLocks noChangeArrowheads="1"/>
            </p:cNvSpPr>
            <p:nvPr/>
          </p:nvSpPr>
          <p:spPr bwMode="auto">
            <a:xfrm>
              <a:off x="5890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3" name="Oval 52"/>
            <p:cNvSpPr>
              <a:spLocks noChangeArrowheads="1"/>
            </p:cNvSpPr>
            <p:nvPr/>
          </p:nvSpPr>
          <p:spPr bwMode="auto">
            <a:xfrm>
              <a:off x="7417" y="248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4" name="Oval 53"/>
            <p:cNvSpPr>
              <a:spLocks noChangeArrowheads="1"/>
            </p:cNvSpPr>
            <p:nvPr/>
          </p:nvSpPr>
          <p:spPr bwMode="auto">
            <a:xfrm>
              <a:off x="7332" y="43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5" name="Oval 54"/>
            <p:cNvSpPr>
              <a:spLocks noChangeArrowheads="1"/>
            </p:cNvSpPr>
            <p:nvPr/>
          </p:nvSpPr>
          <p:spPr bwMode="auto">
            <a:xfrm>
              <a:off x="6168" y="37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6" name="Oval 55"/>
            <p:cNvSpPr>
              <a:spLocks noChangeArrowheads="1"/>
            </p:cNvSpPr>
            <p:nvPr/>
          </p:nvSpPr>
          <p:spPr bwMode="auto">
            <a:xfrm>
              <a:off x="6454" y="41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7" name="Oval 56"/>
            <p:cNvSpPr>
              <a:spLocks noChangeArrowheads="1"/>
            </p:cNvSpPr>
            <p:nvPr/>
          </p:nvSpPr>
          <p:spPr bwMode="auto">
            <a:xfrm>
              <a:off x="6853" y="27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8" name="Oval 57"/>
            <p:cNvSpPr>
              <a:spLocks noChangeArrowheads="1"/>
            </p:cNvSpPr>
            <p:nvPr/>
          </p:nvSpPr>
          <p:spPr bwMode="auto">
            <a:xfrm>
              <a:off x="6389" y="23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9" name="Oval 58"/>
            <p:cNvSpPr>
              <a:spLocks noChangeArrowheads="1"/>
            </p:cNvSpPr>
            <p:nvPr/>
          </p:nvSpPr>
          <p:spPr bwMode="auto">
            <a:xfrm>
              <a:off x="6783" y="22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0" name="Oval 59"/>
            <p:cNvSpPr>
              <a:spLocks noChangeArrowheads="1"/>
            </p:cNvSpPr>
            <p:nvPr/>
          </p:nvSpPr>
          <p:spPr bwMode="auto">
            <a:xfrm>
              <a:off x="5566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1" name="Oval 60"/>
            <p:cNvSpPr>
              <a:spLocks noChangeArrowheads="1"/>
            </p:cNvSpPr>
            <p:nvPr/>
          </p:nvSpPr>
          <p:spPr bwMode="auto">
            <a:xfrm>
              <a:off x="6045" y="32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2" name="Oval 61"/>
            <p:cNvSpPr>
              <a:spLocks noChangeArrowheads="1"/>
            </p:cNvSpPr>
            <p:nvPr/>
          </p:nvSpPr>
          <p:spPr bwMode="auto">
            <a:xfrm>
              <a:off x="5566" y="353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3" name="Oval 62"/>
            <p:cNvSpPr>
              <a:spLocks noChangeArrowheads="1"/>
            </p:cNvSpPr>
            <p:nvPr/>
          </p:nvSpPr>
          <p:spPr bwMode="auto">
            <a:xfrm>
              <a:off x="7654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4" name="Oval 63"/>
            <p:cNvSpPr>
              <a:spLocks noChangeArrowheads="1"/>
            </p:cNvSpPr>
            <p:nvPr/>
          </p:nvSpPr>
          <p:spPr bwMode="auto">
            <a:xfrm>
              <a:off x="7654" y="259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5" name="Oval 64"/>
            <p:cNvSpPr>
              <a:spLocks noChangeArrowheads="1"/>
            </p:cNvSpPr>
            <p:nvPr/>
          </p:nvSpPr>
          <p:spPr bwMode="auto">
            <a:xfrm>
              <a:off x="6725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6" name="Oval 65"/>
            <p:cNvSpPr>
              <a:spLocks noChangeArrowheads="1"/>
            </p:cNvSpPr>
            <p:nvPr/>
          </p:nvSpPr>
          <p:spPr bwMode="auto">
            <a:xfrm>
              <a:off x="7359" y="38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7" name="Oval 66"/>
            <p:cNvSpPr>
              <a:spLocks noChangeArrowheads="1"/>
            </p:cNvSpPr>
            <p:nvPr/>
          </p:nvSpPr>
          <p:spPr bwMode="auto">
            <a:xfrm>
              <a:off x="6655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8" name="Oval 67"/>
            <p:cNvSpPr>
              <a:spLocks noChangeArrowheads="1"/>
            </p:cNvSpPr>
            <p:nvPr/>
          </p:nvSpPr>
          <p:spPr bwMode="auto">
            <a:xfrm>
              <a:off x="6221" y="43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9" name="Oval 68"/>
            <p:cNvSpPr>
              <a:spLocks noChangeArrowheads="1"/>
            </p:cNvSpPr>
            <p:nvPr/>
          </p:nvSpPr>
          <p:spPr bwMode="auto">
            <a:xfrm>
              <a:off x="7135" y="24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53" name="Group 69"/>
          <p:cNvGrpSpPr>
            <a:grpSpLocks/>
          </p:cNvGrpSpPr>
          <p:nvPr/>
        </p:nvGrpSpPr>
        <p:grpSpPr bwMode="auto">
          <a:xfrm>
            <a:off x="2940051" y="482600"/>
            <a:ext cx="390525" cy="393700"/>
            <a:chOff x="5253" y="1965"/>
            <a:chExt cx="3098" cy="2963"/>
          </a:xfrm>
        </p:grpSpPr>
        <p:sp>
          <p:nvSpPr>
            <p:cNvPr id="2964" name="Freeform 70"/>
            <p:cNvSpPr>
              <a:spLocks/>
            </p:cNvSpPr>
            <p:nvPr/>
          </p:nvSpPr>
          <p:spPr bwMode="auto">
            <a:xfrm>
              <a:off x="5253" y="1965"/>
              <a:ext cx="3098" cy="2963"/>
            </a:xfrm>
            <a:custGeom>
              <a:avLst/>
              <a:gdLst>
                <a:gd name="T0" fmla="*/ 425 w 3098"/>
                <a:gd name="T1" fmla="*/ 664 h 2963"/>
                <a:gd name="T2" fmla="*/ 19 w 3098"/>
                <a:gd name="T3" fmla="*/ 1490 h 2963"/>
                <a:gd name="T4" fmla="*/ 537 w 3098"/>
                <a:gd name="T5" fmla="*/ 2747 h 2963"/>
                <a:gd name="T6" fmla="*/ 2250 w 3098"/>
                <a:gd name="T7" fmla="*/ 2783 h 2963"/>
                <a:gd name="T8" fmla="*/ 2879 w 3098"/>
                <a:gd name="T9" fmla="*/ 2119 h 2963"/>
                <a:gd name="T10" fmla="*/ 3018 w 3098"/>
                <a:gd name="T11" fmla="*/ 894 h 2963"/>
                <a:gd name="T12" fmla="*/ 2401 w 3098"/>
                <a:gd name="T13" fmla="*/ 239 h 2963"/>
                <a:gd name="T14" fmla="*/ 1728 w 3098"/>
                <a:gd name="T15" fmla="*/ 64 h 2963"/>
                <a:gd name="T16" fmla="*/ 1018 w 3098"/>
                <a:gd name="T17" fmla="*/ 89 h 2963"/>
                <a:gd name="T18" fmla="*/ 425 w 3098"/>
                <a:gd name="T19" fmla="*/ 664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8"/>
                <a:gd name="T31" fmla="*/ 0 h 2963"/>
                <a:gd name="T32" fmla="*/ 3098 w 3098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8" h="2963">
                  <a:moveTo>
                    <a:pt x="425" y="664"/>
                  </a:moveTo>
                  <a:cubicBezTo>
                    <a:pt x="259" y="897"/>
                    <a:pt x="0" y="1143"/>
                    <a:pt x="19" y="1490"/>
                  </a:cubicBezTo>
                  <a:cubicBezTo>
                    <a:pt x="38" y="1837"/>
                    <a:pt x="165" y="2531"/>
                    <a:pt x="537" y="2747"/>
                  </a:cubicBezTo>
                  <a:cubicBezTo>
                    <a:pt x="909" y="2963"/>
                    <a:pt x="1860" y="2888"/>
                    <a:pt x="2250" y="2783"/>
                  </a:cubicBezTo>
                  <a:cubicBezTo>
                    <a:pt x="2640" y="2678"/>
                    <a:pt x="2751" y="2434"/>
                    <a:pt x="2879" y="2119"/>
                  </a:cubicBezTo>
                  <a:cubicBezTo>
                    <a:pt x="3007" y="1804"/>
                    <a:pt x="3098" y="1207"/>
                    <a:pt x="3018" y="894"/>
                  </a:cubicBezTo>
                  <a:cubicBezTo>
                    <a:pt x="2938" y="581"/>
                    <a:pt x="2616" y="377"/>
                    <a:pt x="2401" y="239"/>
                  </a:cubicBezTo>
                  <a:cubicBezTo>
                    <a:pt x="2186" y="101"/>
                    <a:pt x="1958" y="89"/>
                    <a:pt x="1728" y="64"/>
                  </a:cubicBezTo>
                  <a:cubicBezTo>
                    <a:pt x="1498" y="39"/>
                    <a:pt x="1235" y="0"/>
                    <a:pt x="1018" y="89"/>
                  </a:cubicBezTo>
                  <a:cubicBezTo>
                    <a:pt x="801" y="178"/>
                    <a:pt x="591" y="431"/>
                    <a:pt x="425" y="664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5" name="Freeform 71"/>
            <p:cNvSpPr>
              <a:spLocks/>
            </p:cNvSpPr>
            <p:nvPr/>
          </p:nvSpPr>
          <p:spPr bwMode="auto">
            <a:xfrm>
              <a:off x="5397" y="2118"/>
              <a:ext cx="2775" cy="2576"/>
            </a:xfrm>
            <a:custGeom>
              <a:avLst/>
              <a:gdLst>
                <a:gd name="T0" fmla="*/ 145 w 1382"/>
                <a:gd name="T1" fmla="*/ 1083 h 1161"/>
                <a:gd name="T2" fmla="*/ 273 w 1382"/>
                <a:gd name="T3" fmla="*/ 2035 h 1161"/>
                <a:gd name="T4" fmla="*/ 1137 w 1382"/>
                <a:gd name="T5" fmla="*/ 2560 h 1161"/>
                <a:gd name="T6" fmla="*/ 2432 w 1382"/>
                <a:gd name="T7" fmla="*/ 2130 h 1161"/>
                <a:gd name="T8" fmla="*/ 2560 w 1382"/>
                <a:gd name="T9" fmla="*/ 606 h 1161"/>
                <a:gd name="T10" fmla="*/ 1137 w 1382"/>
                <a:gd name="T11" fmla="*/ 80 h 1161"/>
                <a:gd name="T12" fmla="*/ 145 w 1382"/>
                <a:gd name="T13" fmla="*/ 1083 h 1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1161"/>
                <a:gd name="T23" fmla="*/ 1382 w 1382"/>
                <a:gd name="T24" fmla="*/ 1161 h 1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1161">
                  <a:moveTo>
                    <a:pt x="72" y="488"/>
                  </a:moveTo>
                  <a:cubicBezTo>
                    <a:pt x="0" y="635"/>
                    <a:pt x="54" y="806"/>
                    <a:pt x="136" y="917"/>
                  </a:cubicBezTo>
                  <a:cubicBezTo>
                    <a:pt x="218" y="1028"/>
                    <a:pt x="387" y="1147"/>
                    <a:pt x="566" y="1154"/>
                  </a:cubicBezTo>
                  <a:cubicBezTo>
                    <a:pt x="745" y="1161"/>
                    <a:pt x="1093" y="1107"/>
                    <a:pt x="1211" y="960"/>
                  </a:cubicBezTo>
                  <a:cubicBezTo>
                    <a:pt x="1329" y="813"/>
                    <a:pt x="1382" y="427"/>
                    <a:pt x="1275" y="273"/>
                  </a:cubicBezTo>
                  <a:cubicBezTo>
                    <a:pt x="1168" y="119"/>
                    <a:pt x="766" y="0"/>
                    <a:pt x="566" y="36"/>
                  </a:cubicBezTo>
                  <a:cubicBezTo>
                    <a:pt x="366" y="72"/>
                    <a:pt x="158" y="335"/>
                    <a:pt x="72" y="488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6" name="Freeform 72"/>
            <p:cNvSpPr>
              <a:spLocks/>
            </p:cNvSpPr>
            <p:nvPr/>
          </p:nvSpPr>
          <p:spPr bwMode="auto">
            <a:xfrm>
              <a:off x="6208" y="3312"/>
              <a:ext cx="459" cy="365"/>
            </a:xfrm>
            <a:custGeom>
              <a:avLst/>
              <a:gdLst>
                <a:gd name="T0" fmla="*/ 126 w 459"/>
                <a:gd name="T1" fmla="*/ 69 h 365"/>
                <a:gd name="T2" fmla="*/ 41 w 459"/>
                <a:gd name="T3" fmla="*/ 250 h 365"/>
                <a:gd name="T4" fmla="*/ 369 w 459"/>
                <a:gd name="T5" fmla="*/ 337 h 365"/>
                <a:gd name="T6" fmla="*/ 447 w 459"/>
                <a:gd name="T7" fmla="*/ 86 h 365"/>
                <a:gd name="T8" fmla="*/ 295 w 459"/>
                <a:gd name="T9" fmla="*/ 3 h 365"/>
                <a:gd name="T10" fmla="*/ 126 w 459"/>
                <a:gd name="T11" fmla="*/ 6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7" name="Oval 73"/>
            <p:cNvSpPr>
              <a:spLocks noChangeArrowheads="1"/>
            </p:cNvSpPr>
            <p:nvPr/>
          </p:nvSpPr>
          <p:spPr bwMode="auto">
            <a:xfrm>
              <a:off x="6383" y="3425"/>
              <a:ext cx="118" cy="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8" name="Oval 74"/>
            <p:cNvSpPr>
              <a:spLocks noChangeArrowheads="1"/>
            </p:cNvSpPr>
            <p:nvPr/>
          </p:nvSpPr>
          <p:spPr bwMode="auto">
            <a:xfrm>
              <a:off x="6655" y="309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9" name="Oval 75"/>
            <p:cNvSpPr>
              <a:spLocks noChangeArrowheads="1"/>
            </p:cNvSpPr>
            <p:nvPr/>
          </p:nvSpPr>
          <p:spPr bwMode="auto">
            <a:xfrm>
              <a:off x="6655" y="271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" name="Oval 76"/>
            <p:cNvSpPr>
              <a:spLocks noChangeArrowheads="1"/>
            </p:cNvSpPr>
            <p:nvPr/>
          </p:nvSpPr>
          <p:spPr bwMode="auto">
            <a:xfrm>
              <a:off x="6221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" name="Oval 77"/>
            <p:cNvSpPr>
              <a:spLocks noChangeArrowheads="1"/>
            </p:cNvSpPr>
            <p:nvPr/>
          </p:nvSpPr>
          <p:spPr bwMode="auto">
            <a:xfrm>
              <a:off x="5889" y="309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2" name="Oval 78"/>
            <p:cNvSpPr>
              <a:spLocks noChangeArrowheads="1"/>
            </p:cNvSpPr>
            <p:nvPr/>
          </p:nvSpPr>
          <p:spPr bwMode="auto">
            <a:xfrm>
              <a:off x="7001" y="327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3" name="Oval 79"/>
            <p:cNvSpPr>
              <a:spLocks noChangeArrowheads="1"/>
            </p:cNvSpPr>
            <p:nvPr/>
          </p:nvSpPr>
          <p:spPr bwMode="auto">
            <a:xfrm>
              <a:off x="6045" y="35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4" name="Oval 80"/>
            <p:cNvSpPr>
              <a:spLocks noChangeArrowheads="1"/>
            </p:cNvSpPr>
            <p:nvPr/>
          </p:nvSpPr>
          <p:spPr bwMode="auto">
            <a:xfrm>
              <a:off x="6270" y="256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5" name="Oval 81"/>
            <p:cNvSpPr>
              <a:spLocks noChangeArrowheads="1"/>
            </p:cNvSpPr>
            <p:nvPr/>
          </p:nvSpPr>
          <p:spPr bwMode="auto">
            <a:xfrm>
              <a:off x="6157" y="2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6" name="Oval 82"/>
            <p:cNvSpPr>
              <a:spLocks noChangeArrowheads="1"/>
            </p:cNvSpPr>
            <p:nvPr/>
          </p:nvSpPr>
          <p:spPr bwMode="auto">
            <a:xfrm>
              <a:off x="7241" y="351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7" name="Oval 83"/>
            <p:cNvSpPr>
              <a:spLocks noChangeArrowheads="1"/>
            </p:cNvSpPr>
            <p:nvPr/>
          </p:nvSpPr>
          <p:spPr bwMode="auto">
            <a:xfrm>
              <a:off x="6767" y="37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8" name="Oval 84"/>
            <p:cNvSpPr>
              <a:spLocks noChangeArrowheads="1"/>
            </p:cNvSpPr>
            <p:nvPr/>
          </p:nvSpPr>
          <p:spPr bwMode="auto">
            <a:xfrm>
              <a:off x="6767" y="355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9" name="Oval 85"/>
            <p:cNvSpPr>
              <a:spLocks noChangeArrowheads="1"/>
            </p:cNvSpPr>
            <p:nvPr/>
          </p:nvSpPr>
          <p:spPr bwMode="auto">
            <a:xfrm>
              <a:off x="6389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0" name="Oval 86"/>
            <p:cNvSpPr>
              <a:spLocks noChangeArrowheads="1"/>
            </p:cNvSpPr>
            <p:nvPr/>
          </p:nvSpPr>
          <p:spPr bwMode="auto">
            <a:xfrm>
              <a:off x="6895" y="29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1" name="Oval 87"/>
            <p:cNvSpPr>
              <a:spLocks noChangeArrowheads="1"/>
            </p:cNvSpPr>
            <p:nvPr/>
          </p:nvSpPr>
          <p:spPr bwMode="auto">
            <a:xfrm>
              <a:off x="7135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2" name="Oval 88"/>
            <p:cNvSpPr>
              <a:spLocks noChangeArrowheads="1"/>
            </p:cNvSpPr>
            <p:nvPr/>
          </p:nvSpPr>
          <p:spPr bwMode="auto">
            <a:xfrm>
              <a:off x="7135" y="36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3" name="Oval 89"/>
            <p:cNvSpPr>
              <a:spLocks noChangeArrowheads="1"/>
            </p:cNvSpPr>
            <p:nvPr/>
          </p:nvSpPr>
          <p:spPr bwMode="auto">
            <a:xfrm>
              <a:off x="7135" y="31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4" name="Oval 90"/>
            <p:cNvSpPr>
              <a:spLocks noChangeArrowheads="1"/>
            </p:cNvSpPr>
            <p:nvPr/>
          </p:nvSpPr>
          <p:spPr bwMode="auto">
            <a:xfrm>
              <a:off x="6629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5" name="Oval 91"/>
            <p:cNvSpPr>
              <a:spLocks noChangeArrowheads="1"/>
            </p:cNvSpPr>
            <p:nvPr/>
          </p:nvSpPr>
          <p:spPr bwMode="auto">
            <a:xfrm>
              <a:off x="6501" y="28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6" name="Oval 92"/>
            <p:cNvSpPr>
              <a:spLocks noChangeArrowheads="1"/>
            </p:cNvSpPr>
            <p:nvPr/>
          </p:nvSpPr>
          <p:spPr bwMode="auto">
            <a:xfrm>
              <a:off x="6109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7" name="Oval 93"/>
            <p:cNvSpPr>
              <a:spLocks noChangeArrowheads="1"/>
            </p:cNvSpPr>
            <p:nvPr/>
          </p:nvSpPr>
          <p:spPr bwMode="auto">
            <a:xfrm>
              <a:off x="5777" y="34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8" name="Oval 94"/>
            <p:cNvSpPr>
              <a:spLocks noChangeArrowheads="1"/>
            </p:cNvSpPr>
            <p:nvPr/>
          </p:nvSpPr>
          <p:spPr bwMode="auto">
            <a:xfrm>
              <a:off x="6271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9" name="Oval 95"/>
            <p:cNvSpPr>
              <a:spLocks noChangeArrowheads="1"/>
            </p:cNvSpPr>
            <p:nvPr/>
          </p:nvSpPr>
          <p:spPr bwMode="auto">
            <a:xfrm>
              <a:off x="7542" y="40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0" name="Oval 96"/>
            <p:cNvSpPr>
              <a:spLocks noChangeArrowheads="1"/>
            </p:cNvSpPr>
            <p:nvPr/>
          </p:nvSpPr>
          <p:spPr bwMode="auto">
            <a:xfrm>
              <a:off x="6895" y="25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1" name="Freeform 97"/>
            <p:cNvSpPr>
              <a:spLocks/>
            </p:cNvSpPr>
            <p:nvPr/>
          </p:nvSpPr>
          <p:spPr bwMode="auto">
            <a:xfrm>
              <a:off x="7223" y="3007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2" name="Freeform 98"/>
            <p:cNvSpPr>
              <a:spLocks/>
            </p:cNvSpPr>
            <p:nvPr/>
          </p:nvSpPr>
          <p:spPr bwMode="auto">
            <a:xfrm>
              <a:off x="6895" y="3751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3" name="Oval 99"/>
            <p:cNvSpPr>
              <a:spLocks noChangeArrowheads="1"/>
            </p:cNvSpPr>
            <p:nvPr/>
          </p:nvSpPr>
          <p:spPr bwMode="auto">
            <a:xfrm>
              <a:off x="7247" y="27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4" name="Oval 100"/>
            <p:cNvSpPr>
              <a:spLocks noChangeArrowheads="1"/>
            </p:cNvSpPr>
            <p:nvPr/>
          </p:nvSpPr>
          <p:spPr bwMode="auto">
            <a:xfrm>
              <a:off x="7542" y="37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5" name="Freeform 101"/>
            <p:cNvSpPr>
              <a:spLocks/>
            </p:cNvSpPr>
            <p:nvPr/>
          </p:nvSpPr>
          <p:spPr bwMode="auto">
            <a:xfrm>
              <a:off x="5678" y="3702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6" name="Oval 102"/>
            <p:cNvSpPr>
              <a:spLocks noChangeArrowheads="1"/>
            </p:cNvSpPr>
            <p:nvPr/>
          </p:nvSpPr>
          <p:spPr bwMode="auto">
            <a:xfrm>
              <a:off x="6869" y="42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7" name="Oval 103"/>
            <p:cNvSpPr>
              <a:spLocks noChangeArrowheads="1"/>
            </p:cNvSpPr>
            <p:nvPr/>
          </p:nvSpPr>
          <p:spPr bwMode="auto">
            <a:xfrm>
              <a:off x="7129" y="43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8" name="Oval 104"/>
            <p:cNvSpPr>
              <a:spLocks noChangeArrowheads="1"/>
            </p:cNvSpPr>
            <p:nvPr/>
          </p:nvSpPr>
          <p:spPr bwMode="auto">
            <a:xfrm>
              <a:off x="6383" y="43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9" name="Oval 105"/>
            <p:cNvSpPr>
              <a:spLocks noChangeArrowheads="1"/>
            </p:cNvSpPr>
            <p:nvPr/>
          </p:nvSpPr>
          <p:spPr bwMode="auto">
            <a:xfrm>
              <a:off x="7654" y="34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0" name="Oval 106"/>
            <p:cNvSpPr>
              <a:spLocks noChangeArrowheads="1"/>
            </p:cNvSpPr>
            <p:nvPr/>
          </p:nvSpPr>
          <p:spPr bwMode="auto">
            <a:xfrm>
              <a:off x="7829" y="36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1" name="Oval 107"/>
            <p:cNvSpPr>
              <a:spLocks noChangeArrowheads="1"/>
            </p:cNvSpPr>
            <p:nvPr/>
          </p:nvSpPr>
          <p:spPr bwMode="auto">
            <a:xfrm>
              <a:off x="7829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2" name="Oval 108"/>
            <p:cNvSpPr>
              <a:spLocks noChangeArrowheads="1"/>
            </p:cNvSpPr>
            <p:nvPr/>
          </p:nvSpPr>
          <p:spPr bwMode="auto">
            <a:xfrm>
              <a:off x="7829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3" name="Oval 109"/>
            <p:cNvSpPr>
              <a:spLocks noChangeArrowheads="1"/>
            </p:cNvSpPr>
            <p:nvPr/>
          </p:nvSpPr>
          <p:spPr bwMode="auto">
            <a:xfrm>
              <a:off x="702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4" name="Oval 110"/>
            <p:cNvSpPr>
              <a:spLocks noChangeArrowheads="1"/>
            </p:cNvSpPr>
            <p:nvPr/>
          </p:nvSpPr>
          <p:spPr bwMode="auto">
            <a:xfrm>
              <a:off x="5678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5" name="Oval 111"/>
            <p:cNvSpPr>
              <a:spLocks noChangeArrowheads="1"/>
            </p:cNvSpPr>
            <p:nvPr/>
          </p:nvSpPr>
          <p:spPr bwMode="auto">
            <a:xfrm>
              <a:off x="6667" y="44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6" name="Oval 112"/>
            <p:cNvSpPr>
              <a:spLocks noChangeArrowheads="1"/>
            </p:cNvSpPr>
            <p:nvPr/>
          </p:nvSpPr>
          <p:spPr bwMode="auto">
            <a:xfrm>
              <a:off x="7359" y="41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7" name="Oval 113"/>
            <p:cNvSpPr>
              <a:spLocks noChangeArrowheads="1"/>
            </p:cNvSpPr>
            <p:nvPr/>
          </p:nvSpPr>
          <p:spPr bwMode="auto">
            <a:xfrm>
              <a:off x="7542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8" name="Oval 114"/>
            <p:cNvSpPr>
              <a:spLocks noChangeArrowheads="1"/>
            </p:cNvSpPr>
            <p:nvPr/>
          </p:nvSpPr>
          <p:spPr bwMode="auto">
            <a:xfrm>
              <a:off x="661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9" name="Oval 115"/>
            <p:cNvSpPr>
              <a:spLocks noChangeArrowheads="1"/>
            </p:cNvSpPr>
            <p:nvPr/>
          </p:nvSpPr>
          <p:spPr bwMode="auto">
            <a:xfrm>
              <a:off x="5890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0" name="Oval 116"/>
            <p:cNvSpPr>
              <a:spLocks noChangeArrowheads="1"/>
            </p:cNvSpPr>
            <p:nvPr/>
          </p:nvSpPr>
          <p:spPr bwMode="auto">
            <a:xfrm>
              <a:off x="7417" y="248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1" name="Oval 117"/>
            <p:cNvSpPr>
              <a:spLocks noChangeArrowheads="1"/>
            </p:cNvSpPr>
            <p:nvPr/>
          </p:nvSpPr>
          <p:spPr bwMode="auto">
            <a:xfrm>
              <a:off x="7332" y="43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2" name="Oval 118"/>
            <p:cNvSpPr>
              <a:spLocks noChangeArrowheads="1"/>
            </p:cNvSpPr>
            <p:nvPr/>
          </p:nvSpPr>
          <p:spPr bwMode="auto">
            <a:xfrm>
              <a:off x="6168" y="37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3" name="Oval 119"/>
            <p:cNvSpPr>
              <a:spLocks noChangeArrowheads="1"/>
            </p:cNvSpPr>
            <p:nvPr/>
          </p:nvSpPr>
          <p:spPr bwMode="auto">
            <a:xfrm>
              <a:off x="6454" y="41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4" name="Oval 120"/>
            <p:cNvSpPr>
              <a:spLocks noChangeArrowheads="1"/>
            </p:cNvSpPr>
            <p:nvPr/>
          </p:nvSpPr>
          <p:spPr bwMode="auto">
            <a:xfrm>
              <a:off x="6853" y="27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5" name="Oval 121"/>
            <p:cNvSpPr>
              <a:spLocks noChangeArrowheads="1"/>
            </p:cNvSpPr>
            <p:nvPr/>
          </p:nvSpPr>
          <p:spPr bwMode="auto">
            <a:xfrm>
              <a:off x="6389" y="23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6" name="Oval 122"/>
            <p:cNvSpPr>
              <a:spLocks noChangeArrowheads="1"/>
            </p:cNvSpPr>
            <p:nvPr/>
          </p:nvSpPr>
          <p:spPr bwMode="auto">
            <a:xfrm>
              <a:off x="6783" y="22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7" name="Oval 123"/>
            <p:cNvSpPr>
              <a:spLocks noChangeArrowheads="1"/>
            </p:cNvSpPr>
            <p:nvPr/>
          </p:nvSpPr>
          <p:spPr bwMode="auto">
            <a:xfrm>
              <a:off x="5566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8" name="Oval 124"/>
            <p:cNvSpPr>
              <a:spLocks noChangeArrowheads="1"/>
            </p:cNvSpPr>
            <p:nvPr/>
          </p:nvSpPr>
          <p:spPr bwMode="auto">
            <a:xfrm>
              <a:off x="6045" y="32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9" name="Oval 125"/>
            <p:cNvSpPr>
              <a:spLocks noChangeArrowheads="1"/>
            </p:cNvSpPr>
            <p:nvPr/>
          </p:nvSpPr>
          <p:spPr bwMode="auto">
            <a:xfrm>
              <a:off x="5566" y="353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0" name="Oval 126"/>
            <p:cNvSpPr>
              <a:spLocks noChangeArrowheads="1"/>
            </p:cNvSpPr>
            <p:nvPr/>
          </p:nvSpPr>
          <p:spPr bwMode="auto">
            <a:xfrm>
              <a:off x="7654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1" name="Oval 127"/>
            <p:cNvSpPr>
              <a:spLocks noChangeArrowheads="1"/>
            </p:cNvSpPr>
            <p:nvPr/>
          </p:nvSpPr>
          <p:spPr bwMode="auto">
            <a:xfrm>
              <a:off x="7654" y="259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2" name="Oval 128"/>
            <p:cNvSpPr>
              <a:spLocks noChangeArrowheads="1"/>
            </p:cNvSpPr>
            <p:nvPr/>
          </p:nvSpPr>
          <p:spPr bwMode="auto">
            <a:xfrm>
              <a:off x="6725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3" name="Oval 129"/>
            <p:cNvSpPr>
              <a:spLocks noChangeArrowheads="1"/>
            </p:cNvSpPr>
            <p:nvPr/>
          </p:nvSpPr>
          <p:spPr bwMode="auto">
            <a:xfrm>
              <a:off x="7359" y="38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4" name="Oval 130"/>
            <p:cNvSpPr>
              <a:spLocks noChangeArrowheads="1"/>
            </p:cNvSpPr>
            <p:nvPr/>
          </p:nvSpPr>
          <p:spPr bwMode="auto">
            <a:xfrm>
              <a:off x="6655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5" name="Oval 131"/>
            <p:cNvSpPr>
              <a:spLocks noChangeArrowheads="1"/>
            </p:cNvSpPr>
            <p:nvPr/>
          </p:nvSpPr>
          <p:spPr bwMode="auto">
            <a:xfrm>
              <a:off x="6221" y="43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6" name="Oval 132"/>
            <p:cNvSpPr>
              <a:spLocks noChangeArrowheads="1"/>
            </p:cNvSpPr>
            <p:nvPr/>
          </p:nvSpPr>
          <p:spPr bwMode="auto">
            <a:xfrm>
              <a:off x="7135" y="24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54" name="Group 133"/>
          <p:cNvGrpSpPr>
            <a:grpSpLocks/>
          </p:cNvGrpSpPr>
          <p:nvPr/>
        </p:nvGrpSpPr>
        <p:grpSpPr bwMode="auto">
          <a:xfrm>
            <a:off x="2925764" y="877888"/>
            <a:ext cx="390525" cy="393700"/>
            <a:chOff x="5253" y="1965"/>
            <a:chExt cx="3098" cy="2963"/>
          </a:xfrm>
        </p:grpSpPr>
        <p:sp>
          <p:nvSpPr>
            <p:cNvPr id="2901" name="Freeform 134"/>
            <p:cNvSpPr>
              <a:spLocks/>
            </p:cNvSpPr>
            <p:nvPr/>
          </p:nvSpPr>
          <p:spPr bwMode="auto">
            <a:xfrm>
              <a:off x="5253" y="1965"/>
              <a:ext cx="3098" cy="2963"/>
            </a:xfrm>
            <a:custGeom>
              <a:avLst/>
              <a:gdLst>
                <a:gd name="T0" fmla="*/ 425 w 3098"/>
                <a:gd name="T1" fmla="*/ 664 h 2963"/>
                <a:gd name="T2" fmla="*/ 19 w 3098"/>
                <a:gd name="T3" fmla="*/ 1490 h 2963"/>
                <a:gd name="T4" fmla="*/ 537 w 3098"/>
                <a:gd name="T5" fmla="*/ 2747 h 2963"/>
                <a:gd name="T6" fmla="*/ 2250 w 3098"/>
                <a:gd name="T7" fmla="*/ 2783 h 2963"/>
                <a:gd name="T8" fmla="*/ 2879 w 3098"/>
                <a:gd name="T9" fmla="*/ 2119 h 2963"/>
                <a:gd name="T10" fmla="*/ 3018 w 3098"/>
                <a:gd name="T11" fmla="*/ 894 h 2963"/>
                <a:gd name="T12" fmla="*/ 2401 w 3098"/>
                <a:gd name="T13" fmla="*/ 239 h 2963"/>
                <a:gd name="T14" fmla="*/ 1728 w 3098"/>
                <a:gd name="T15" fmla="*/ 64 h 2963"/>
                <a:gd name="T16" fmla="*/ 1018 w 3098"/>
                <a:gd name="T17" fmla="*/ 89 h 2963"/>
                <a:gd name="T18" fmla="*/ 425 w 3098"/>
                <a:gd name="T19" fmla="*/ 664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8"/>
                <a:gd name="T31" fmla="*/ 0 h 2963"/>
                <a:gd name="T32" fmla="*/ 3098 w 3098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8" h="2963">
                  <a:moveTo>
                    <a:pt x="425" y="664"/>
                  </a:moveTo>
                  <a:cubicBezTo>
                    <a:pt x="259" y="897"/>
                    <a:pt x="0" y="1143"/>
                    <a:pt x="19" y="1490"/>
                  </a:cubicBezTo>
                  <a:cubicBezTo>
                    <a:pt x="38" y="1837"/>
                    <a:pt x="165" y="2531"/>
                    <a:pt x="537" y="2747"/>
                  </a:cubicBezTo>
                  <a:cubicBezTo>
                    <a:pt x="909" y="2963"/>
                    <a:pt x="1860" y="2888"/>
                    <a:pt x="2250" y="2783"/>
                  </a:cubicBezTo>
                  <a:cubicBezTo>
                    <a:pt x="2640" y="2678"/>
                    <a:pt x="2751" y="2434"/>
                    <a:pt x="2879" y="2119"/>
                  </a:cubicBezTo>
                  <a:cubicBezTo>
                    <a:pt x="3007" y="1804"/>
                    <a:pt x="3098" y="1207"/>
                    <a:pt x="3018" y="894"/>
                  </a:cubicBezTo>
                  <a:cubicBezTo>
                    <a:pt x="2938" y="581"/>
                    <a:pt x="2616" y="377"/>
                    <a:pt x="2401" y="239"/>
                  </a:cubicBezTo>
                  <a:cubicBezTo>
                    <a:pt x="2186" y="101"/>
                    <a:pt x="1958" y="89"/>
                    <a:pt x="1728" y="64"/>
                  </a:cubicBezTo>
                  <a:cubicBezTo>
                    <a:pt x="1498" y="39"/>
                    <a:pt x="1235" y="0"/>
                    <a:pt x="1018" y="89"/>
                  </a:cubicBezTo>
                  <a:cubicBezTo>
                    <a:pt x="801" y="178"/>
                    <a:pt x="591" y="431"/>
                    <a:pt x="425" y="664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2" name="Freeform 135"/>
            <p:cNvSpPr>
              <a:spLocks/>
            </p:cNvSpPr>
            <p:nvPr/>
          </p:nvSpPr>
          <p:spPr bwMode="auto">
            <a:xfrm>
              <a:off x="5397" y="2118"/>
              <a:ext cx="2775" cy="2576"/>
            </a:xfrm>
            <a:custGeom>
              <a:avLst/>
              <a:gdLst>
                <a:gd name="T0" fmla="*/ 145 w 1382"/>
                <a:gd name="T1" fmla="*/ 1083 h 1161"/>
                <a:gd name="T2" fmla="*/ 273 w 1382"/>
                <a:gd name="T3" fmla="*/ 2035 h 1161"/>
                <a:gd name="T4" fmla="*/ 1137 w 1382"/>
                <a:gd name="T5" fmla="*/ 2560 h 1161"/>
                <a:gd name="T6" fmla="*/ 2432 w 1382"/>
                <a:gd name="T7" fmla="*/ 2130 h 1161"/>
                <a:gd name="T8" fmla="*/ 2560 w 1382"/>
                <a:gd name="T9" fmla="*/ 606 h 1161"/>
                <a:gd name="T10" fmla="*/ 1137 w 1382"/>
                <a:gd name="T11" fmla="*/ 80 h 1161"/>
                <a:gd name="T12" fmla="*/ 145 w 1382"/>
                <a:gd name="T13" fmla="*/ 1083 h 1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1161"/>
                <a:gd name="T23" fmla="*/ 1382 w 1382"/>
                <a:gd name="T24" fmla="*/ 1161 h 1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1161">
                  <a:moveTo>
                    <a:pt x="72" y="488"/>
                  </a:moveTo>
                  <a:cubicBezTo>
                    <a:pt x="0" y="635"/>
                    <a:pt x="54" y="806"/>
                    <a:pt x="136" y="917"/>
                  </a:cubicBezTo>
                  <a:cubicBezTo>
                    <a:pt x="218" y="1028"/>
                    <a:pt x="387" y="1147"/>
                    <a:pt x="566" y="1154"/>
                  </a:cubicBezTo>
                  <a:cubicBezTo>
                    <a:pt x="745" y="1161"/>
                    <a:pt x="1093" y="1107"/>
                    <a:pt x="1211" y="960"/>
                  </a:cubicBezTo>
                  <a:cubicBezTo>
                    <a:pt x="1329" y="813"/>
                    <a:pt x="1382" y="427"/>
                    <a:pt x="1275" y="273"/>
                  </a:cubicBezTo>
                  <a:cubicBezTo>
                    <a:pt x="1168" y="119"/>
                    <a:pt x="766" y="0"/>
                    <a:pt x="566" y="36"/>
                  </a:cubicBezTo>
                  <a:cubicBezTo>
                    <a:pt x="366" y="72"/>
                    <a:pt x="158" y="335"/>
                    <a:pt x="72" y="488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3" name="Freeform 136"/>
            <p:cNvSpPr>
              <a:spLocks/>
            </p:cNvSpPr>
            <p:nvPr/>
          </p:nvSpPr>
          <p:spPr bwMode="auto">
            <a:xfrm>
              <a:off x="6208" y="3312"/>
              <a:ext cx="459" cy="365"/>
            </a:xfrm>
            <a:custGeom>
              <a:avLst/>
              <a:gdLst>
                <a:gd name="T0" fmla="*/ 126 w 459"/>
                <a:gd name="T1" fmla="*/ 69 h 365"/>
                <a:gd name="T2" fmla="*/ 41 w 459"/>
                <a:gd name="T3" fmla="*/ 250 h 365"/>
                <a:gd name="T4" fmla="*/ 369 w 459"/>
                <a:gd name="T5" fmla="*/ 337 h 365"/>
                <a:gd name="T6" fmla="*/ 447 w 459"/>
                <a:gd name="T7" fmla="*/ 86 h 365"/>
                <a:gd name="T8" fmla="*/ 295 w 459"/>
                <a:gd name="T9" fmla="*/ 3 h 365"/>
                <a:gd name="T10" fmla="*/ 126 w 459"/>
                <a:gd name="T11" fmla="*/ 6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4" name="Oval 137"/>
            <p:cNvSpPr>
              <a:spLocks noChangeArrowheads="1"/>
            </p:cNvSpPr>
            <p:nvPr/>
          </p:nvSpPr>
          <p:spPr bwMode="auto">
            <a:xfrm>
              <a:off x="6383" y="3425"/>
              <a:ext cx="118" cy="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5" name="Oval 138"/>
            <p:cNvSpPr>
              <a:spLocks noChangeArrowheads="1"/>
            </p:cNvSpPr>
            <p:nvPr/>
          </p:nvSpPr>
          <p:spPr bwMode="auto">
            <a:xfrm>
              <a:off x="6655" y="309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6" name="Oval 139"/>
            <p:cNvSpPr>
              <a:spLocks noChangeArrowheads="1"/>
            </p:cNvSpPr>
            <p:nvPr/>
          </p:nvSpPr>
          <p:spPr bwMode="auto">
            <a:xfrm>
              <a:off x="6655" y="271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7" name="Oval 140"/>
            <p:cNvSpPr>
              <a:spLocks noChangeArrowheads="1"/>
            </p:cNvSpPr>
            <p:nvPr/>
          </p:nvSpPr>
          <p:spPr bwMode="auto">
            <a:xfrm>
              <a:off x="6221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8" name="Oval 141"/>
            <p:cNvSpPr>
              <a:spLocks noChangeArrowheads="1"/>
            </p:cNvSpPr>
            <p:nvPr/>
          </p:nvSpPr>
          <p:spPr bwMode="auto">
            <a:xfrm>
              <a:off x="5889" y="309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9" name="Oval 142"/>
            <p:cNvSpPr>
              <a:spLocks noChangeArrowheads="1"/>
            </p:cNvSpPr>
            <p:nvPr/>
          </p:nvSpPr>
          <p:spPr bwMode="auto">
            <a:xfrm>
              <a:off x="7001" y="327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0" name="Oval 143"/>
            <p:cNvSpPr>
              <a:spLocks noChangeArrowheads="1"/>
            </p:cNvSpPr>
            <p:nvPr/>
          </p:nvSpPr>
          <p:spPr bwMode="auto">
            <a:xfrm>
              <a:off x="6045" y="35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1" name="Oval 144"/>
            <p:cNvSpPr>
              <a:spLocks noChangeArrowheads="1"/>
            </p:cNvSpPr>
            <p:nvPr/>
          </p:nvSpPr>
          <p:spPr bwMode="auto">
            <a:xfrm>
              <a:off x="6270" y="256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2" name="Oval 145"/>
            <p:cNvSpPr>
              <a:spLocks noChangeArrowheads="1"/>
            </p:cNvSpPr>
            <p:nvPr/>
          </p:nvSpPr>
          <p:spPr bwMode="auto">
            <a:xfrm>
              <a:off x="6157" y="2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3" name="Oval 146"/>
            <p:cNvSpPr>
              <a:spLocks noChangeArrowheads="1"/>
            </p:cNvSpPr>
            <p:nvPr/>
          </p:nvSpPr>
          <p:spPr bwMode="auto">
            <a:xfrm>
              <a:off x="7241" y="351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4" name="Oval 147"/>
            <p:cNvSpPr>
              <a:spLocks noChangeArrowheads="1"/>
            </p:cNvSpPr>
            <p:nvPr/>
          </p:nvSpPr>
          <p:spPr bwMode="auto">
            <a:xfrm>
              <a:off x="6767" y="37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5" name="Oval 148"/>
            <p:cNvSpPr>
              <a:spLocks noChangeArrowheads="1"/>
            </p:cNvSpPr>
            <p:nvPr/>
          </p:nvSpPr>
          <p:spPr bwMode="auto">
            <a:xfrm>
              <a:off x="6767" y="355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6" name="Oval 149"/>
            <p:cNvSpPr>
              <a:spLocks noChangeArrowheads="1"/>
            </p:cNvSpPr>
            <p:nvPr/>
          </p:nvSpPr>
          <p:spPr bwMode="auto">
            <a:xfrm>
              <a:off x="6389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7" name="Oval 150"/>
            <p:cNvSpPr>
              <a:spLocks noChangeArrowheads="1"/>
            </p:cNvSpPr>
            <p:nvPr/>
          </p:nvSpPr>
          <p:spPr bwMode="auto">
            <a:xfrm>
              <a:off x="6895" y="29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8" name="Oval 151"/>
            <p:cNvSpPr>
              <a:spLocks noChangeArrowheads="1"/>
            </p:cNvSpPr>
            <p:nvPr/>
          </p:nvSpPr>
          <p:spPr bwMode="auto">
            <a:xfrm>
              <a:off x="7135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9" name="Oval 152"/>
            <p:cNvSpPr>
              <a:spLocks noChangeArrowheads="1"/>
            </p:cNvSpPr>
            <p:nvPr/>
          </p:nvSpPr>
          <p:spPr bwMode="auto">
            <a:xfrm>
              <a:off x="7135" y="36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0" name="Oval 153"/>
            <p:cNvSpPr>
              <a:spLocks noChangeArrowheads="1"/>
            </p:cNvSpPr>
            <p:nvPr/>
          </p:nvSpPr>
          <p:spPr bwMode="auto">
            <a:xfrm>
              <a:off x="7135" y="31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1" name="Oval 154"/>
            <p:cNvSpPr>
              <a:spLocks noChangeArrowheads="1"/>
            </p:cNvSpPr>
            <p:nvPr/>
          </p:nvSpPr>
          <p:spPr bwMode="auto">
            <a:xfrm>
              <a:off x="6629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2" name="Oval 155"/>
            <p:cNvSpPr>
              <a:spLocks noChangeArrowheads="1"/>
            </p:cNvSpPr>
            <p:nvPr/>
          </p:nvSpPr>
          <p:spPr bwMode="auto">
            <a:xfrm>
              <a:off x="6501" y="28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3" name="Oval 156"/>
            <p:cNvSpPr>
              <a:spLocks noChangeArrowheads="1"/>
            </p:cNvSpPr>
            <p:nvPr/>
          </p:nvSpPr>
          <p:spPr bwMode="auto">
            <a:xfrm>
              <a:off x="6109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4" name="Oval 157"/>
            <p:cNvSpPr>
              <a:spLocks noChangeArrowheads="1"/>
            </p:cNvSpPr>
            <p:nvPr/>
          </p:nvSpPr>
          <p:spPr bwMode="auto">
            <a:xfrm>
              <a:off x="5777" y="34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5" name="Oval 158"/>
            <p:cNvSpPr>
              <a:spLocks noChangeArrowheads="1"/>
            </p:cNvSpPr>
            <p:nvPr/>
          </p:nvSpPr>
          <p:spPr bwMode="auto">
            <a:xfrm>
              <a:off x="6271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6" name="Oval 159"/>
            <p:cNvSpPr>
              <a:spLocks noChangeArrowheads="1"/>
            </p:cNvSpPr>
            <p:nvPr/>
          </p:nvSpPr>
          <p:spPr bwMode="auto">
            <a:xfrm>
              <a:off x="7542" y="40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7" name="Oval 160"/>
            <p:cNvSpPr>
              <a:spLocks noChangeArrowheads="1"/>
            </p:cNvSpPr>
            <p:nvPr/>
          </p:nvSpPr>
          <p:spPr bwMode="auto">
            <a:xfrm>
              <a:off x="6895" y="25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8" name="Freeform 161"/>
            <p:cNvSpPr>
              <a:spLocks/>
            </p:cNvSpPr>
            <p:nvPr/>
          </p:nvSpPr>
          <p:spPr bwMode="auto">
            <a:xfrm>
              <a:off x="7223" y="3007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9" name="Freeform 162"/>
            <p:cNvSpPr>
              <a:spLocks/>
            </p:cNvSpPr>
            <p:nvPr/>
          </p:nvSpPr>
          <p:spPr bwMode="auto">
            <a:xfrm>
              <a:off x="6895" y="3751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0" name="Oval 163"/>
            <p:cNvSpPr>
              <a:spLocks noChangeArrowheads="1"/>
            </p:cNvSpPr>
            <p:nvPr/>
          </p:nvSpPr>
          <p:spPr bwMode="auto">
            <a:xfrm>
              <a:off x="7247" y="27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1" name="Oval 164"/>
            <p:cNvSpPr>
              <a:spLocks noChangeArrowheads="1"/>
            </p:cNvSpPr>
            <p:nvPr/>
          </p:nvSpPr>
          <p:spPr bwMode="auto">
            <a:xfrm>
              <a:off x="7542" y="37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2" name="Freeform 165"/>
            <p:cNvSpPr>
              <a:spLocks/>
            </p:cNvSpPr>
            <p:nvPr/>
          </p:nvSpPr>
          <p:spPr bwMode="auto">
            <a:xfrm>
              <a:off x="5678" y="3702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3" name="Oval 166"/>
            <p:cNvSpPr>
              <a:spLocks noChangeArrowheads="1"/>
            </p:cNvSpPr>
            <p:nvPr/>
          </p:nvSpPr>
          <p:spPr bwMode="auto">
            <a:xfrm>
              <a:off x="6869" y="42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4" name="Oval 167"/>
            <p:cNvSpPr>
              <a:spLocks noChangeArrowheads="1"/>
            </p:cNvSpPr>
            <p:nvPr/>
          </p:nvSpPr>
          <p:spPr bwMode="auto">
            <a:xfrm>
              <a:off x="7129" y="43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5" name="Oval 168"/>
            <p:cNvSpPr>
              <a:spLocks noChangeArrowheads="1"/>
            </p:cNvSpPr>
            <p:nvPr/>
          </p:nvSpPr>
          <p:spPr bwMode="auto">
            <a:xfrm>
              <a:off x="6383" y="43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6" name="Oval 169"/>
            <p:cNvSpPr>
              <a:spLocks noChangeArrowheads="1"/>
            </p:cNvSpPr>
            <p:nvPr/>
          </p:nvSpPr>
          <p:spPr bwMode="auto">
            <a:xfrm>
              <a:off x="7654" y="34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7" name="Oval 170"/>
            <p:cNvSpPr>
              <a:spLocks noChangeArrowheads="1"/>
            </p:cNvSpPr>
            <p:nvPr/>
          </p:nvSpPr>
          <p:spPr bwMode="auto">
            <a:xfrm>
              <a:off x="7829" y="36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8" name="Oval 171"/>
            <p:cNvSpPr>
              <a:spLocks noChangeArrowheads="1"/>
            </p:cNvSpPr>
            <p:nvPr/>
          </p:nvSpPr>
          <p:spPr bwMode="auto">
            <a:xfrm>
              <a:off x="7829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9" name="Oval 172"/>
            <p:cNvSpPr>
              <a:spLocks noChangeArrowheads="1"/>
            </p:cNvSpPr>
            <p:nvPr/>
          </p:nvSpPr>
          <p:spPr bwMode="auto">
            <a:xfrm>
              <a:off x="7829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0" name="Oval 173"/>
            <p:cNvSpPr>
              <a:spLocks noChangeArrowheads="1"/>
            </p:cNvSpPr>
            <p:nvPr/>
          </p:nvSpPr>
          <p:spPr bwMode="auto">
            <a:xfrm>
              <a:off x="702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1" name="Oval 174"/>
            <p:cNvSpPr>
              <a:spLocks noChangeArrowheads="1"/>
            </p:cNvSpPr>
            <p:nvPr/>
          </p:nvSpPr>
          <p:spPr bwMode="auto">
            <a:xfrm>
              <a:off x="5678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2" name="Oval 175"/>
            <p:cNvSpPr>
              <a:spLocks noChangeArrowheads="1"/>
            </p:cNvSpPr>
            <p:nvPr/>
          </p:nvSpPr>
          <p:spPr bwMode="auto">
            <a:xfrm>
              <a:off x="6667" y="44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3" name="Oval 176"/>
            <p:cNvSpPr>
              <a:spLocks noChangeArrowheads="1"/>
            </p:cNvSpPr>
            <p:nvPr/>
          </p:nvSpPr>
          <p:spPr bwMode="auto">
            <a:xfrm>
              <a:off x="7359" y="41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4" name="Oval 177"/>
            <p:cNvSpPr>
              <a:spLocks noChangeArrowheads="1"/>
            </p:cNvSpPr>
            <p:nvPr/>
          </p:nvSpPr>
          <p:spPr bwMode="auto">
            <a:xfrm>
              <a:off x="7542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5" name="Oval 178"/>
            <p:cNvSpPr>
              <a:spLocks noChangeArrowheads="1"/>
            </p:cNvSpPr>
            <p:nvPr/>
          </p:nvSpPr>
          <p:spPr bwMode="auto">
            <a:xfrm>
              <a:off x="661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6" name="Oval 179"/>
            <p:cNvSpPr>
              <a:spLocks noChangeArrowheads="1"/>
            </p:cNvSpPr>
            <p:nvPr/>
          </p:nvSpPr>
          <p:spPr bwMode="auto">
            <a:xfrm>
              <a:off x="5890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7" name="Oval 180"/>
            <p:cNvSpPr>
              <a:spLocks noChangeArrowheads="1"/>
            </p:cNvSpPr>
            <p:nvPr/>
          </p:nvSpPr>
          <p:spPr bwMode="auto">
            <a:xfrm>
              <a:off x="7417" y="248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8" name="Oval 181"/>
            <p:cNvSpPr>
              <a:spLocks noChangeArrowheads="1"/>
            </p:cNvSpPr>
            <p:nvPr/>
          </p:nvSpPr>
          <p:spPr bwMode="auto">
            <a:xfrm>
              <a:off x="7332" y="43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9" name="Oval 182"/>
            <p:cNvSpPr>
              <a:spLocks noChangeArrowheads="1"/>
            </p:cNvSpPr>
            <p:nvPr/>
          </p:nvSpPr>
          <p:spPr bwMode="auto">
            <a:xfrm>
              <a:off x="6168" y="37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0" name="Oval 183"/>
            <p:cNvSpPr>
              <a:spLocks noChangeArrowheads="1"/>
            </p:cNvSpPr>
            <p:nvPr/>
          </p:nvSpPr>
          <p:spPr bwMode="auto">
            <a:xfrm>
              <a:off x="6454" y="41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1" name="Oval 184"/>
            <p:cNvSpPr>
              <a:spLocks noChangeArrowheads="1"/>
            </p:cNvSpPr>
            <p:nvPr/>
          </p:nvSpPr>
          <p:spPr bwMode="auto">
            <a:xfrm>
              <a:off x="6853" y="27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2" name="Oval 185"/>
            <p:cNvSpPr>
              <a:spLocks noChangeArrowheads="1"/>
            </p:cNvSpPr>
            <p:nvPr/>
          </p:nvSpPr>
          <p:spPr bwMode="auto">
            <a:xfrm>
              <a:off x="6389" y="23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3" name="Oval 186"/>
            <p:cNvSpPr>
              <a:spLocks noChangeArrowheads="1"/>
            </p:cNvSpPr>
            <p:nvPr/>
          </p:nvSpPr>
          <p:spPr bwMode="auto">
            <a:xfrm>
              <a:off x="6783" y="22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4" name="Oval 187"/>
            <p:cNvSpPr>
              <a:spLocks noChangeArrowheads="1"/>
            </p:cNvSpPr>
            <p:nvPr/>
          </p:nvSpPr>
          <p:spPr bwMode="auto">
            <a:xfrm>
              <a:off x="5566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5" name="Oval 188"/>
            <p:cNvSpPr>
              <a:spLocks noChangeArrowheads="1"/>
            </p:cNvSpPr>
            <p:nvPr/>
          </p:nvSpPr>
          <p:spPr bwMode="auto">
            <a:xfrm>
              <a:off x="6045" y="32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6" name="Oval 189"/>
            <p:cNvSpPr>
              <a:spLocks noChangeArrowheads="1"/>
            </p:cNvSpPr>
            <p:nvPr/>
          </p:nvSpPr>
          <p:spPr bwMode="auto">
            <a:xfrm>
              <a:off x="5566" y="353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7" name="Oval 190"/>
            <p:cNvSpPr>
              <a:spLocks noChangeArrowheads="1"/>
            </p:cNvSpPr>
            <p:nvPr/>
          </p:nvSpPr>
          <p:spPr bwMode="auto">
            <a:xfrm>
              <a:off x="7654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8" name="Oval 191"/>
            <p:cNvSpPr>
              <a:spLocks noChangeArrowheads="1"/>
            </p:cNvSpPr>
            <p:nvPr/>
          </p:nvSpPr>
          <p:spPr bwMode="auto">
            <a:xfrm>
              <a:off x="7654" y="259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9" name="Oval 192"/>
            <p:cNvSpPr>
              <a:spLocks noChangeArrowheads="1"/>
            </p:cNvSpPr>
            <p:nvPr/>
          </p:nvSpPr>
          <p:spPr bwMode="auto">
            <a:xfrm>
              <a:off x="6725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0" name="Oval 193"/>
            <p:cNvSpPr>
              <a:spLocks noChangeArrowheads="1"/>
            </p:cNvSpPr>
            <p:nvPr/>
          </p:nvSpPr>
          <p:spPr bwMode="auto">
            <a:xfrm>
              <a:off x="7359" y="38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1" name="Oval 194"/>
            <p:cNvSpPr>
              <a:spLocks noChangeArrowheads="1"/>
            </p:cNvSpPr>
            <p:nvPr/>
          </p:nvSpPr>
          <p:spPr bwMode="auto">
            <a:xfrm>
              <a:off x="6655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2" name="Oval 195"/>
            <p:cNvSpPr>
              <a:spLocks noChangeArrowheads="1"/>
            </p:cNvSpPr>
            <p:nvPr/>
          </p:nvSpPr>
          <p:spPr bwMode="auto">
            <a:xfrm>
              <a:off x="6221" y="43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3" name="Oval 196"/>
            <p:cNvSpPr>
              <a:spLocks noChangeArrowheads="1"/>
            </p:cNvSpPr>
            <p:nvPr/>
          </p:nvSpPr>
          <p:spPr bwMode="auto">
            <a:xfrm>
              <a:off x="7135" y="24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55" name="AutoShape 197"/>
          <p:cNvSpPr>
            <a:spLocks noChangeArrowheads="1"/>
          </p:cNvSpPr>
          <p:nvPr/>
        </p:nvSpPr>
        <p:spPr bwMode="auto">
          <a:xfrm>
            <a:off x="1946276" y="71439"/>
            <a:ext cx="4048125" cy="295275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prstClr val="black"/>
                </a:solidFill>
                <a:latin typeface="Comic Sans MS" panose="030F0702030302020204" pitchFamily="66" charset="0"/>
              </a:rPr>
              <a:t>Phase folliculaire</a:t>
            </a:r>
            <a:endParaRPr lang="fr-FR" altLang="en-US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056" name="AutoShape 198"/>
          <p:cNvSpPr>
            <a:spLocks noChangeArrowheads="1"/>
          </p:cNvSpPr>
          <p:nvPr/>
        </p:nvSpPr>
        <p:spPr bwMode="auto">
          <a:xfrm>
            <a:off x="6076951" y="79376"/>
            <a:ext cx="4365625" cy="295275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prstClr val="black"/>
                </a:solidFill>
                <a:latin typeface="Comic Sans MS" panose="030F0702030302020204" pitchFamily="66" charset="0"/>
              </a:rPr>
              <a:t>Phase lutéale</a:t>
            </a:r>
            <a:endParaRPr lang="fr-FR" altLang="en-US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57" name="Group 199"/>
          <p:cNvGrpSpPr>
            <a:grpSpLocks/>
          </p:cNvGrpSpPr>
          <p:nvPr/>
        </p:nvGrpSpPr>
        <p:grpSpPr bwMode="auto">
          <a:xfrm rot="7920332">
            <a:off x="5210970" y="219870"/>
            <a:ext cx="1684337" cy="1444625"/>
            <a:chOff x="9612" y="2280"/>
            <a:chExt cx="5884" cy="5329"/>
          </a:xfrm>
        </p:grpSpPr>
        <p:sp>
          <p:nvSpPr>
            <p:cNvPr id="2725" name="Freeform 200" descr="Papier journal"/>
            <p:cNvSpPr>
              <a:spLocks/>
            </p:cNvSpPr>
            <p:nvPr/>
          </p:nvSpPr>
          <p:spPr bwMode="auto">
            <a:xfrm>
              <a:off x="14794" y="2518"/>
              <a:ext cx="702" cy="588"/>
            </a:xfrm>
            <a:custGeom>
              <a:avLst/>
              <a:gdLst>
                <a:gd name="T0" fmla="*/ 200 w 774"/>
                <a:gd name="T1" fmla="*/ 13 h 687"/>
                <a:gd name="T2" fmla="*/ 61 w 774"/>
                <a:gd name="T3" fmla="*/ 145 h 687"/>
                <a:gd name="T4" fmla="*/ 7 w 774"/>
                <a:gd name="T5" fmla="*/ 335 h 687"/>
                <a:gd name="T6" fmla="*/ 61 w 774"/>
                <a:gd name="T7" fmla="*/ 505 h 687"/>
                <a:gd name="T8" fmla="*/ 372 w 774"/>
                <a:gd name="T9" fmla="*/ 580 h 687"/>
                <a:gd name="T10" fmla="*/ 655 w 774"/>
                <a:gd name="T11" fmla="*/ 532 h 687"/>
                <a:gd name="T12" fmla="*/ 655 w 774"/>
                <a:gd name="T13" fmla="*/ 244 h 687"/>
                <a:gd name="T14" fmla="*/ 540 w 774"/>
                <a:gd name="T15" fmla="*/ 66 h 687"/>
                <a:gd name="T16" fmla="*/ 200 w 774"/>
                <a:gd name="T17" fmla="*/ 13 h 6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4"/>
                <a:gd name="T28" fmla="*/ 0 h 687"/>
                <a:gd name="T29" fmla="*/ 774 w 774"/>
                <a:gd name="T30" fmla="*/ 687 h 6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4" h="687">
                  <a:moveTo>
                    <a:pt x="221" y="15"/>
                  </a:moveTo>
                  <a:cubicBezTo>
                    <a:pt x="133" y="30"/>
                    <a:pt x="102" y="106"/>
                    <a:pt x="67" y="169"/>
                  </a:cubicBezTo>
                  <a:cubicBezTo>
                    <a:pt x="32" y="232"/>
                    <a:pt x="8" y="321"/>
                    <a:pt x="8" y="391"/>
                  </a:cubicBezTo>
                  <a:cubicBezTo>
                    <a:pt x="8" y="461"/>
                    <a:pt x="0" y="542"/>
                    <a:pt x="67" y="590"/>
                  </a:cubicBezTo>
                  <a:cubicBezTo>
                    <a:pt x="134" y="638"/>
                    <a:pt x="301" y="673"/>
                    <a:pt x="410" y="678"/>
                  </a:cubicBezTo>
                  <a:cubicBezTo>
                    <a:pt x="519" y="683"/>
                    <a:pt x="670" y="687"/>
                    <a:pt x="722" y="622"/>
                  </a:cubicBezTo>
                  <a:cubicBezTo>
                    <a:pt x="774" y="557"/>
                    <a:pt x="743" y="376"/>
                    <a:pt x="722" y="285"/>
                  </a:cubicBezTo>
                  <a:cubicBezTo>
                    <a:pt x="701" y="194"/>
                    <a:pt x="678" y="122"/>
                    <a:pt x="595" y="77"/>
                  </a:cubicBezTo>
                  <a:cubicBezTo>
                    <a:pt x="512" y="32"/>
                    <a:pt x="309" y="0"/>
                    <a:pt x="221" y="15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6" name="Freeform 201"/>
            <p:cNvSpPr>
              <a:spLocks/>
            </p:cNvSpPr>
            <p:nvPr/>
          </p:nvSpPr>
          <p:spPr bwMode="auto">
            <a:xfrm>
              <a:off x="9733" y="2299"/>
              <a:ext cx="5584" cy="5310"/>
            </a:xfrm>
            <a:custGeom>
              <a:avLst/>
              <a:gdLst>
                <a:gd name="T0" fmla="*/ 157 w 5584"/>
                <a:gd name="T1" fmla="*/ 2818 h 5310"/>
                <a:gd name="T2" fmla="*/ 122 w 5584"/>
                <a:gd name="T3" fmla="*/ 4166 h 5310"/>
                <a:gd name="T4" fmla="*/ 887 w 5584"/>
                <a:gd name="T5" fmla="*/ 4991 h 5310"/>
                <a:gd name="T6" fmla="*/ 2177 w 5584"/>
                <a:gd name="T7" fmla="*/ 5051 h 5310"/>
                <a:gd name="T8" fmla="*/ 4432 w 5584"/>
                <a:gd name="T9" fmla="*/ 3436 h 5310"/>
                <a:gd name="T10" fmla="*/ 5497 w 5584"/>
                <a:gd name="T11" fmla="*/ 1741 h 5310"/>
                <a:gd name="T12" fmla="*/ 4952 w 5584"/>
                <a:gd name="T13" fmla="*/ 266 h 5310"/>
                <a:gd name="T14" fmla="*/ 3137 w 5584"/>
                <a:gd name="T15" fmla="*/ 146 h 5310"/>
                <a:gd name="T16" fmla="*/ 1518 w 5584"/>
                <a:gd name="T17" fmla="*/ 1107 h 5310"/>
                <a:gd name="T18" fmla="*/ 415 w 5584"/>
                <a:gd name="T19" fmla="*/ 2018 h 5310"/>
                <a:gd name="T20" fmla="*/ 157 w 5584"/>
                <a:gd name="T21" fmla="*/ 2818 h 5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84"/>
                <a:gd name="T34" fmla="*/ 0 h 5310"/>
                <a:gd name="T35" fmla="*/ 5584 w 5584"/>
                <a:gd name="T36" fmla="*/ 5310 h 5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84" h="5310">
                  <a:moveTo>
                    <a:pt x="157" y="2818"/>
                  </a:moveTo>
                  <a:cubicBezTo>
                    <a:pt x="108" y="3176"/>
                    <a:pt x="0" y="3804"/>
                    <a:pt x="122" y="4166"/>
                  </a:cubicBezTo>
                  <a:cubicBezTo>
                    <a:pt x="244" y="4528"/>
                    <a:pt x="545" y="4843"/>
                    <a:pt x="887" y="4991"/>
                  </a:cubicBezTo>
                  <a:cubicBezTo>
                    <a:pt x="1229" y="5139"/>
                    <a:pt x="1586" y="5310"/>
                    <a:pt x="2177" y="5051"/>
                  </a:cubicBezTo>
                  <a:cubicBezTo>
                    <a:pt x="2768" y="4792"/>
                    <a:pt x="3879" y="3988"/>
                    <a:pt x="4432" y="3436"/>
                  </a:cubicBezTo>
                  <a:cubicBezTo>
                    <a:pt x="4985" y="2884"/>
                    <a:pt x="5410" y="2269"/>
                    <a:pt x="5497" y="1741"/>
                  </a:cubicBezTo>
                  <a:cubicBezTo>
                    <a:pt x="5584" y="1213"/>
                    <a:pt x="5345" y="532"/>
                    <a:pt x="4952" y="266"/>
                  </a:cubicBezTo>
                  <a:cubicBezTo>
                    <a:pt x="4559" y="0"/>
                    <a:pt x="3709" y="6"/>
                    <a:pt x="3137" y="146"/>
                  </a:cubicBezTo>
                  <a:cubicBezTo>
                    <a:pt x="2565" y="286"/>
                    <a:pt x="1972" y="795"/>
                    <a:pt x="1518" y="1107"/>
                  </a:cubicBezTo>
                  <a:cubicBezTo>
                    <a:pt x="1064" y="1419"/>
                    <a:pt x="641" y="1733"/>
                    <a:pt x="415" y="2018"/>
                  </a:cubicBezTo>
                  <a:cubicBezTo>
                    <a:pt x="188" y="2302"/>
                    <a:pt x="193" y="2433"/>
                    <a:pt x="157" y="2818"/>
                  </a:cubicBez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7" name="Freeform 202"/>
            <p:cNvSpPr>
              <a:spLocks/>
            </p:cNvSpPr>
            <p:nvPr/>
          </p:nvSpPr>
          <p:spPr bwMode="auto">
            <a:xfrm>
              <a:off x="9873" y="2530"/>
              <a:ext cx="5217" cy="4854"/>
            </a:xfrm>
            <a:custGeom>
              <a:avLst/>
              <a:gdLst>
                <a:gd name="T0" fmla="*/ 271 w 5217"/>
                <a:gd name="T1" fmla="*/ 2801 h 4854"/>
                <a:gd name="T2" fmla="*/ 282 w 5217"/>
                <a:gd name="T3" fmla="*/ 4085 h 4854"/>
                <a:gd name="T4" fmla="*/ 1962 w 5217"/>
                <a:gd name="T5" fmla="*/ 4625 h 4854"/>
                <a:gd name="T6" fmla="*/ 4515 w 5217"/>
                <a:gd name="T7" fmla="*/ 2709 h 4854"/>
                <a:gd name="T8" fmla="*/ 5187 w 5217"/>
                <a:gd name="T9" fmla="*/ 755 h 4854"/>
                <a:gd name="T10" fmla="*/ 4332 w 5217"/>
                <a:gd name="T11" fmla="*/ 80 h 4854"/>
                <a:gd name="T12" fmla="*/ 2828 w 5217"/>
                <a:gd name="T13" fmla="*/ 273 h 4854"/>
                <a:gd name="T14" fmla="*/ 1717 w 5217"/>
                <a:gd name="T15" fmla="*/ 849 h 4854"/>
                <a:gd name="T16" fmla="*/ 703 w 5217"/>
                <a:gd name="T17" fmla="*/ 1642 h 4854"/>
                <a:gd name="T18" fmla="*/ 271 w 5217"/>
                <a:gd name="T19" fmla="*/ 2801 h 4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17"/>
                <a:gd name="T31" fmla="*/ 0 h 4854"/>
                <a:gd name="T32" fmla="*/ 5217 w 5217"/>
                <a:gd name="T33" fmla="*/ 4854 h 4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17" h="4854">
                  <a:moveTo>
                    <a:pt x="271" y="2801"/>
                  </a:moveTo>
                  <a:cubicBezTo>
                    <a:pt x="201" y="3208"/>
                    <a:pt x="0" y="3781"/>
                    <a:pt x="282" y="4085"/>
                  </a:cubicBezTo>
                  <a:cubicBezTo>
                    <a:pt x="564" y="4389"/>
                    <a:pt x="1257" y="4854"/>
                    <a:pt x="1962" y="4625"/>
                  </a:cubicBezTo>
                  <a:cubicBezTo>
                    <a:pt x="2667" y="4396"/>
                    <a:pt x="3977" y="3354"/>
                    <a:pt x="4515" y="2709"/>
                  </a:cubicBezTo>
                  <a:cubicBezTo>
                    <a:pt x="5053" y="2064"/>
                    <a:pt x="5217" y="1193"/>
                    <a:pt x="5187" y="755"/>
                  </a:cubicBezTo>
                  <a:cubicBezTo>
                    <a:pt x="5157" y="317"/>
                    <a:pt x="4725" y="160"/>
                    <a:pt x="4332" y="80"/>
                  </a:cubicBezTo>
                  <a:cubicBezTo>
                    <a:pt x="3939" y="0"/>
                    <a:pt x="3264" y="145"/>
                    <a:pt x="2828" y="273"/>
                  </a:cubicBezTo>
                  <a:cubicBezTo>
                    <a:pt x="2392" y="401"/>
                    <a:pt x="2070" y="621"/>
                    <a:pt x="1717" y="849"/>
                  </a:cubicBezTo>
                  <a:cubicBezTo>
                    <a:pt x="1364" y="1076"/>
                    <a:pt x="951" y="1328"/>
                    <a:pt x="703" y="1642"/>
                  </a:cubicBezTo>
                  <a:cubicBezTo>
                    <a:pt x="453" y="1958"/>
                    <a:pt x="338" y="2412"/>
                    <a:pt x="271" y="2801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8" name="Freeform 203"/>
            <p:cNvSpPr>
              <a:spLocks/>
            </p:cNvSpPr>
            <p:nvPr/>
          </p:nvSpPr>
          <p:spPr bwMode="auto">
            <a:xfrm>
              <a:off x="10076" y="2873"/>
              <a:ext cx="4779" cy="4221"/>
            </a:xfrm>
            <a:custGeom>
              <a:avLst/>
              <a:gdLst>
                <a:gd name="T0" fmla="*/ 202 w 4779"/>
                <a:gd name="T1" fmla="*/ 2624 h 4221"/>
                <a:gd name="T2" fmla="*/ 169 w 4779"/>
                <a:gd name="T3" fmla="*/ 3607 h 4221"/>
                <a:gd name="T4" fmla="*/ 1219 w 4779"/>
                <a:gd name="T5" fmla="*/ 4207 h 4221"/>
                <a:gd name="T6" fmla="*/ 2570 w 4779"/>
                <a:gd name="T7" fmla="*/ 3691 h 4221"/>
                <a:gd name="T8" fmla="*/ 4423 w 4779"/>
                <a:gd name="T9" fmla="*/ 1918 h 4221"/>
                <a:gd name="T10" fmla="*/ 4695 w 4779"/>
                <a:gd name="T11" fmla="*/ 325 h 4221"/>
                <a:gd name="T12" fmla="*/ 3919 w 4779"/>
                <a:gd name="T13" fmla="*/ 4 h 4221"/>
                <a:gd name="T14" fmla="*/ 2285 w 4779"/>
                <a:gd name="T15" fmla="*/ 300 h 4221"/>
                <a:gd name="T16" fmla="*/ 719 w 4779"/>
                <a:gd name="T17" fmla="*/ 1378 h 4221"/>
                <a:gd name="T18" fmla="*/ 202 w 4779"/>
                <a:gd name="T19" fmla="*/ 2624 h 4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79"/>
                <a:gd name="T31" fmla="*/ 0 h 4221"/>
                <a:gd name="T32" fmla="*/ 4779 w 4779"/>
                <a:gd name="T33" fmla="*/ 4221 h 4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79" h="4221">
                  <a:moveTo>
                    <a:pt x="202" y="2624"/>
                  </a:moveTo>
                  <a:cubicBezTo>
                    <a:pt x="110" y="2996"/>
                    <a:pt x="0" y="3343"/>
                    <a:pt x="169" y="3607"/>
                  </a:cubicBezTo>
                  <a:cubicBezTo>
                    <a:pt x="338" y="3871"/>
                    <a:pt x="819" y="4193"/>
                    <a:pt x="1219" y="4207"/>
                  </a:cubicBezTo>
                  <a:cubicBezTo>
                    <a:pt x="1619" y="4221"/>
                    <a:pt x="2036" y="4072"/>
                    <a:pt x="2570" y="3691"/>
                  </a:cubicBezTo>
                  <a:cubicBezTo>
                    <a:pt x="3104" y="3310"/>
                    <a:pt x="4069" y="2479"/>
                    <a:pt x="4423" y="1918"/>
                  </a:cubicBezTo>
                  <a:cubicBezTo>
                    <a:pt x="4777" y="1357"/>
                    <a:pt x="4779" y="644"/>
                    <a:pt x="4695" y="325"/>
                  </a:cubicBezTo>
                  <a:cubicBezTo>
                    <a:pt x="4612" y="7"/>
                    <a:pt x="4321" y="9"/>
                    <a:pt x="3919" y="4"/>
                  </a:cubicBezTo>
                  <a:cubicBezTo>
                    <a:pt x="3518" y="0"/>
                    <a:pt x="2818" y="71"/>
                    <a:pt x="2285" y="300"/>
                  </a:cubicBezTo>
                  <a:cubicBezTo>
                    <a:pt x="1752" y="528"/>
                    <a:pt x="1067" y="991"/>
                    <a:pt x="719" y="1378"/>
                  </a:cubicBezTo>
                  <a:cubicBezTo>
                    <a:pt x="371" y="1766"/>
                    <a:pt x="310" y="2365"/>
                    <a:pt x="202" y="2624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9" name="Oval 204"/>
            <p:cNvSpPr>
              <a:spLocks noChangeArrowheads="1"/>
            </p:cNvSpPr>
            <p:nvPr/>
          </p:nvSpPr>
          <p:spPr bwMode="auto">
            <a:xfrm>
              <a:off x="10573" y="470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0" name="Oval 205"/>
            <p:cNvSpPr>
              <a:spLocks noChangeArrowheads="1"/>
            </p:cNvSpPr>
            <p:nvPr/>
          </p:nvSpPr>
          <p:spPr bwMode="auto">
            <a:xfrm>
              <a:off x="10730" y="4532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1" name="Freeform 206"/>
            <p:cNvSpPr>
              <a:spLocks/>
            </p:cNvSpPr>
            <p:nvPr/>
          </p:nvSpPr>
          <p:spPr bwMode="auto">
            <a:xfrm>
              <a:off x="12789" y="4504"/>
              <a:ext cx="1" cy="330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330 h 385"/>
                <a:gd name="T4" fmla="*/ 0 60000 65536"/>
                <a:gd name="T5" fmla="*/ 0 60000 65536"/>
                <a:gd name="T6" fmla="*/ 0 w 1"/>
                <a:gd name="T7" fmla="*/ 0 h 385"/>
                <a:gd name="T8" fmla="*/ 1 w 1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5">
                  <a:moveTo>
                    <a:pt x="0" y="0"/>
                  </a:moveTo>
                  <a:cubicBezTo>
                    <a:pt x="0" y="0"/>
                    <a:pt x="0" y="192"/>
                    <a:pt x="0" y="3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2" name="Oval 207"/>
            <p:cNvSpPr>
              <a:spLocks noChangeArrowheads="1"/>
            </p:cNvSpPr>
            <p:nvPr/>
          </p:nvSpPr>
          <p:spPr bwMode="auto">
            <a:xfrm>
              <a:off x="11075" y="5509"/>
              <a:ext cx="107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3" name="Oval 208"/>
            <p:cNvSpPr>
              <a:spLocks noChangeArrowheads="1"/>
            </p:cNvSpPr>
            <p:nvPr/>
          </p:nvSpPr>
          <p:spPr bwMode="auto">
            <a:xfrm>
              <a:off x="11322" y="522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4" name="Oval 209"/>
            <p:cNvSpPr>
              <a:spLocks noChangeArrowheads="1"/>
            </p:cNvSpPr>
            <p:nvPr/>
          </p:nvSpPr>
          <p:spPr bwMode="auto">
            <a:xfrm>
              <a:off x="11322" y="4897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5" name="Oval 210"/>
            <p:cNvSpPr>
              <a:spLocks noChangeArrowheads="1"/>
            </p:cNvSpPr>
            <p:nvPr/>
          </p:nvSpPr>
          <p:spPr bwMode="auto">
            <a:xfrm>
              <a:off x="10928" y="520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6" name="Oval 211"/>
            <p:cNvSpPr>
              <a:spLocks noChangeArrowheads="1"/>
            </p:cNvSpPr>
            <p:nvPr/>
          </p:nvSpPr>
          <p:spPr bwMode="auto">
            <a:xfrm>
              <a:off x="10626" y="5224"/>
              <a:ext cx="103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7" name="Oval 212"/>
            <p:cNvSpPr>
              <a:spLocks noChangeArrowheads="1"/>
            </p:cNvSpPr>
            <p:nvPr/>
          </p:nvSpPr>
          <p:spPr bwMode="auto">
            <a:xfrm>
              <a:off x="11636" y="538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8" name="Oval 213"/>
            <p:cNvSpPr>
              <a:spLocks noChangeArrowheads="1"/>
            </p:cNvSpPr>
            <p:nvPr/>
          </p:nvSpPr>
          <p:spPr bwMode="auto">
            <a:xfrm>
              <a:off x="10768" y="561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9" name="Oval 214"/>
            <p:cNvSpPr>
              <a:spLocks noChangeArrowheads="1"/>
            </p:cNvSpPr>
            <p:nvPr/>
          </p:nvSpPr>
          <p:spPr bwMode="auto">
            <a:xfrm>
              <a:off x="10972" y="4771"/>
              <a:ext cx="103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0" name="Oval 215"/>
            <p:cNvSpPr>
              <a:spLocks noChangeArrowheads="1"/>
            </p:cNvSpPr>
            <p:nvPr/>
          </p:nvSpPr>
          <p:spPr bwMode="auto">
            <a:xfrm>
              <a:off x="10870" y="493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1" name="Oval 216"/>
            <p:cNvSpPr>
              <a:spLocks noChangeArrowheads="1"/>
            </p:cNvSpPr>
            <p:nvPr/>
          </p:nvSpPr>
          <p:spPr bwMode="auto">
            <a:xfrm>
              <a:off x="10729" y="6592"/>
              <a:ext cx="103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2" name="Oval 217"/>
            <p:cNvSpPr>
              <a:spLocks noChangeArrowheads="1"/>
            </p:cNvSpPr>
            <p:nvPr/>
          </p:nvSpPr>
          <p:spPr bwMode="auto">
            <a:xfrm>
              <a:off x="11075" y="6788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3" name="Oval 218"/>
            <p:cNvSpPr>
              <a:spLocks noChangeArrowheads="1"/>
            </p:cNvSpPr>
            <p:nvPr/>
          </p:nvSpPr>
          <p:spPr bwMode="auto">
            <a:xfrm>
              <a:off x="11423" y="5617"/>
              <a:ext cx="103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4" name="Oval 219"/>
            <p:cNvSpPr>
              <a:spLocks noChangeArrowheads="1"/>
            </p:cNvSpPr>
            <p:nvPr/>
          </p:nvSpPr>
          <p:spPr bwMode="auto">
            <a:xfrm>
              <a:off x="11080" y="5793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5" name="Oval 220"/>
            <p:cNvSpPr>
              <a:spLocks noChangeArrowheads="1"/>
            </p:cNvSpPr>
            <p:nvPr/>
          </p:nvSpPr>
          <p:spPr bwMode="auto">
            <a:xfrm>
              <a:off x="11540" y="5103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6" name="Oval 221"/>
            <p:cNvSpPr>
              <a:spLocks noChangeArrowheads="1"/>
            </p:cNvSpPr>
            <p:nvPr/>
          </p:nvSpPr>
          <p:spPr bwMode="auto">
            <a:xfrm>
              <a:off x="11758" y="4985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7" name="Oval 222"/>
            <p:cNvSpPr>
              <a:spLocks noChangeArrowheads="1"/>
            </p:cNvSpPr>
            <p:nvPr/>
          </p:nvSpPr>
          <p:spPr bwMode="auto">
            <a:xfrm>
              <a:off x="11595" y="5557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8" name="Oval 223"/>
            <p:cNvSpPr>
              <a:spLocks noChangeArrowheads="1"/>
            </p:cNvSpPr>
            <p:nvPr/>
          </p:nvSpPr>
          <p:spPr bwMode="auto">
            <a:xfrm>
              <a:off x="11758" y="5308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9" name="Oval 224"/>
            <p:cNvSpPr>
              <a:spLocks noChangeArrowheads="1"/>
            </p:cNvSpPr>
            <p:nvPr/>
          </p:nvSpPr>
          <p:spPr bwMode="auto">
            <a:xfrm>
              <a:off x="11220" y="578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0" name="Oval 225"/>
            <p:cNvSpPr>
              <a:spLocks noChangeArrowheads="1"/>
            </p:cNvSpPr>
            <p:nvPr/>
          </p:nvSpPr>
          <p:spPr bwMode="auto">
            <a:xfrm>
              <a:off x="11182" y="502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1" name="Oval 226"/>
            <p:cNvSpPr>
              <a:spLocks noChangeArrowheads="1"/>
            </p:cNvSpPr>
            <p:nvPr/>
          </p:nvSpPr>
          <p:spPr bwMode="auto">
            <a:xfrm>
              <a:off x="10666" y="575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2" name="Oval 227"/>
            <p:cNvSpPr>
              <a:spLocks noChangeArrowheads="1"/>
            </p:cNvSpPr>
            <p:nvPr/>
          </p:nvSpPr>
          <p:spPr bwMode="auto">
            <a:xfrm>
              <a:off x="10525" y="5559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3" name="Oval 228"/>
            <p:cNvSpPr>
              <a:spLocks noChangeArrowheads="1"/>
            </p:cNvSpPr>
            <p:nvPr/>
          </p:nvSpPr>
          <p:spPr bwMode="auto">
            <a:xfrm>
              <a:off x="10435" y="575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4" name="Oval 229"/>
            <p:cNvSpPr>
              <a:spLocks noChangeArrowheads="1"/>
            </p:cNvSpPr>
            <p:nvPr/>
          </p:nvSpPr>
          <p:spPr bwMode="auto">
            <a:xfrm>
              <a:off x="12591" y="6200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5" name="Oval 230"/>
            <p:cNvSpPr>
              <a:spLocks noChangeArrowheads="1"/>
            </p:cNvSpPr>
            <p:nvPr/>
          </p:nvSpPr>
          <p:spPr bwMode="auto">
            <a:xfrm>
              <a:off x="11540" y="4771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6" name="Oval 231"/>
            <p:cNvSpPr>
              <a:spLocks noChangeArrowheads="1"/>
            </p:cNvSpPr>
            <p:nvPr/>
          </p:nvSpPr>
          <p:spPr bwMode="auto">
            <a:xfrm>
              <a:off x="12387" y="498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7" name="Oval 232"/>
            <p:cNvSpPr>
              <a:spLocks noChangeArrowheads="1"/>
            </p:cNvSpPr>
            <p:nvPr/>
          </p:nvSpPr>
          <p:spPr bwMode="auto">
            <a:xfrm>
              <a:off x="12753" y="535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8" name="Oval 233"/>
            <p:cNvSpPr>
              <a:spLocks noChangeArrowheads="1"/>
            </p:cNvSpPr>
            <p:nvPr/>
          </p:nvSpPr>
          <p:spPr bwMode="auto">
            <a:xfrm>
              <a:off x="11912" y="6695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9" name="Oval 234"/>
            <p:cNvSpPr>
              <a:spLocks noChangeArrowheads="1"/>
            </p:cNvSpPr>
            <p:nvPr/>
          </p:nvSpPr>
          <p:spPr bwMode="auto">
            <a:xfrm>
              <a:off x="12127" y="662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0" name="Oval 235"/>
            <p:cNvSpPr>
              <a:spLocks noChangeArrowheads="1"/>
            </p:cNvSpPr>
            <p:nvPr/>
          </p:nvSpPr>
          <p:spPr bwMode="auto">
            <a:xfrm>
              <a:off x="10870" y="6661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1" name="Oval 236"/>
            <p:cNvSpPr>
              <a:spLocks noChangeArrowheads="1"/>
            </p:cNvSpPr>
            <p:nvPr/>
          </p:nvSpPr>
          <p:spPr bwMode="auto">
            <a:xfrm>
              <a:off x="12591" y="5151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2" name="Oval 237"/>
            <p:cNvSpPr>
              <a:spLocks noChangeArrowheads="1"/>
            </p:cNvSpPr>
            <p:nvPr/>
          </p:nvSpPr>
          <p:spPr bwMode="auto">
            <a:xfrm>
              <a:off x="12692" y="592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3" name="Oval 238"/>
            <p:cNvSpPr>
              <a:spLocks noChangeArrowheads="1"/>
            </p:cNvSpPr>
            <p:nvPr/>
          </p:nvSpPr>
          <p:spPr bwMode="auto">
            <a:xfrm>
              <a:off x="12692" y="560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4" name="Oval 239"/>
            <p:cNvSpPr>
              <a:spLocks noChangeArrowheads="1"/>
            </p:cNvSpPr>
            <p:nvPr/>
          </p:nvSpPr>
          <p:spPr bwMode="auto">
            <a:xfrm>
              <a:off x="12387" y="498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5" name="Oval 240"/>
            <p:cNvSpPr>
              <a:spLocks noChangeArrowheads="1"/>
            </p:cNvSpPr>
            <p:nvPr/>
          </p:nvSpPr>
          <p:spPr bwMode="auto">
            <a:xfrm>
              <a:off x="11656" y="464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6" name="Oval 241"/>
            <p:cNvSpPr>
              <a:spLocks noChangeArrowheads="1"/>
            </p:cNvSpPr>
            <p:nvPr/>
          </p:nvSpPr>
          <p:spPr bwMode="auto">
            <a:xfrm>
              <a:off x="10435" y="520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7" name="Oval 242"/>
            <p:cNvSpPr>
              <a:spLocks noChangeArrowheads="1"/>
            </p:cNvSpPr>
            <p:nvPr/>
          </p:nvSpPr>
          <p:spPr bwMode="auto">
            <a:xfrm>
              <a:off x="11387" y="6806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8" name="Oval 243"/>
            <p:cNvSpPr>
              <a:spLocks noChangeArrowheads="1"/>
            </p:cNvSpPr>
            <p:nvPr/>
          </p:nvSpPr>
          <p:spPr bwMode="auto">
            <a:xfrm>
              <a:off x="12489" y="6371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9" name="Oval 244"/>
            <p:cNvSpPr>
              <a:spLocks noChangeArrowheads="1"/>
            </p:cNvSpPr>
            <p:nvPr/>
          </p:nvSpPr>
          <p:spPr bwMode="auto">
            <a:xfrm>
              <a:off x="12127" y="493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0" name="Oval 245"/>
            <p:cNvSpPr>
              <a:spLocks noChangeArrowheads="1"/>
            </p:cNvSpPr>
            <p:nvPr/>
          </p:nvSpPr>
          <p:spPr bwMode="auto">
            <a:xfrm>
              <a:off x="11284" y="4645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1" name="Oval 246"/>
            <p:cNvSpPr>
              <a:spLocks noChangeArrowheads="1"/>
            </p:cNvSpPr>
            <p:nvPr/>
          </p:nvSpPr>
          <p:spPr bwMode="auto">
            <a:xfrm>
              <a:off x="10627" y="493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2" name="Oval 247"/>
            <p:cNvSpPr>
              <a:spLocks noChangeArrowheads="1"/>
            </p:cNvSpPr>
            <p:nvPr/>
          </p:nvSpPr>
          <p:spPr bwMode="auto">
            <a:xfrm>
              <a:off x="12013" y="470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3" name="Oval 248"/>
            <p:cNvSpPr>
              <a:spLocks noChangeArrowheads="1"/>
            </p:cNvSpPr>
            <p:nvPr/>
          </p:nvSpPr>
          <p:spPr bwMode="auto">
            <a:xfrm>
              <a:off x="12286" y="6578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4" name="Oval 249"/>
            <p:cNvSpPr>
              <a:spLocks noChangeArrowheads="1"/>
            </p:cNvSpPr>
            <p:nvPr/>
          </p:nvSpPr>
          <p:spPr bwMode="auto">
            <a:xfrm>
              <a:off x="10880" y="5823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5" name="Oval 250"/>
            <p:cNvSpPr>
              <a:spLocks noChangeArrowheads="1"/>
            </p:cNvSpPr>
            <p:nvPr/>
          </p:nvSpPr>
          <p:spPr bwMode="auto">
            <a:xfrm>
              <a:off x="10525" y="5979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6" name="Oval 251"/>
            <p:cNvSpPr>
              <a:spLocks noChangeArrowheads="1"/>
            </p:cNvSpPr>
            <p:nvPr/>
          </p:nvSpPr>
          <p:spPr bwMode="auto">
            <a:xfrm>
              <a:off x="11502" y="4928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7" name="Oval 252"/>
            <p:cNvSpPr>
              <a:spLocks noChangeArrowheads="1"/>
            </p:cNvSpPr>
            <p:nvPr/>
          </p:nvSpPr>
          <p:spPr bwMode="auto">
            <a:xfrm>
              <a:off x="11080" y="4574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8" name="Oval 253"/>
            <p:cNvSpPr>
              <a:spLocks noChangeArrowheads="1"/>
            </p:cNvSpPr>
            <p:nvPr/>
          </p:nvSpPr>
          <p:spPr bwMode="auto">
            <a:xfrm>
              <a:off x="11438" y="4518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9" name="Oval 254"/>
            <p:cNvSpPr>
              <a:spLocks noChangeArrowheads="1"/>
            </p:cNvSpPr>
            <p:nvPr/>
          </p:nvSpPr>
          <p:spPr bwMode="auto">
            <a:xfrm>
              <a:off x="10333" y="5408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0" name="Oval 255"/>
            <p:cNvSpPr>
              <a:spLocks noChangeArrowheads="1"/>
            </p:cNvSpPr>
            <p:nvPr/>
          </p:nvSpPr>
          <p:spPr bwMode="auto">
            <a:xfrm>
              <a:off x="10768" y="538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1" name="Oval 256"/>
            <p:cNvSpPr>
              <a:spLocks noChangeArrowheads="1"/>
            </p:cNvSpPr>
            <p:nvPr/>
          </p:nvSpPr>
          <p:spPr bwMode="auto">
            <a:xfrm>
              <a:off x="10333" y="560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2" name="Oval 257"/>
            <p:cNvSpPr>
              <a:spLocks noChangeArrowheads="1"/>
            </p:cNvSpPr>
            <p:nvPr/>
          </p:nvSpPr>
          <p:spPr bwMode="auto">
            <a:xfrm>
              <a:off x="12229" y="5200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3" name="Oval 258"/>
            <p:cNvSpPr>
              <a:spLocks noChangeArrowheads="1"/>
            </p:cNvSpPr>
            <p:nvPr/>
          </p:nvSpPr>
          <p:spPr bwMode="auto">
            <a:xfrm>
              <a:off x="12229" y="4801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4" name="Oval 259"/>
            <p:cNvSpPr>
              <a:spLocks noChangeArrowheads="1"/>
            </p:cNvSpPr>
            <p:nvPr/>
          </p:nvSpPr>
          <p:spPr bwMode="auto">
            <a:xfrm>
              <a:off x="11385" y="5408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5" name="Oval 260"/>
            <p:cNvSpPr>
              <a:spLocks noChangeArrowheads="1"/>
            </p:cNvSpPr>
            <p:nvPr/>
          </p:nvSpPr>
          <p:spPr bwMode="auto">
            <a:xfrm>
              <a:off x="11912" y="5230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6" name="Oval 261"/>
            <p:cNvSpPr>
              <a:spLocks noChangeArrowheads="1"/>
            </p:cNvSpPr>
            <p:nvPr/>
          </p:nvSpPr>
          <p:spPr bwMode="auto">
            <a:xfrm>
              <a:off x="11618" y="6761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7" name="Oval 262"/>
            <p:cNvSpPr>
              <a:spLocks noChangeArrowheads="1"/>
            </p:cNvSpPr>
            <p:nvPr/>
          </p:nvSpPr>
          <p:spPr bwMode="auto">
            <a:xfrm>
              <a:off x="10525" y="6297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8" name="Oval 263"/>
            <p:cNvSpPr>
              <a:spLocks noChangeArrowheads="1"/>
            </p:cNvSpPr>
            <p:nvPr/>
          </p:nvSpPr>
          <p:spPr bwMode="auto">
            <a:xfrm>
              <a:off x="11758" y="4675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9" name="Oval 264"/>
            <p:cNvSpPr>
              <a:spLocks noChangeArrowheads="1"/>
            </p:cNvSpPr>
            <p:nvPr/>
          </p:nvSpPr>
          <p:spPr bwMode="auto">
            <a:xfrm>
              <a:off x="11400" y="581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0" name="Oval 265"/>
            <p:cNvSpPr>
              <a:spLocks noChangeArrowheads="1"/>
            </p:cNvSpPr>
            <p:nvPr/>
          </p:nvSpPr>
          <p:spPr bwMode="auto">
            <a:xfrm>
              <a:off x="11516" y="572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1" name="Oval 266"/>
            <p:cNvSpPr>
              <a:spLocks noChangeArrowheads="1"/>
            </p:cNvSpPr>
            <p:nvPr/>
          </p:nvSpPr>
          <p:spPr bwMode="auto">
            <a:xfrm>
              <a:off x="10627" y="642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2" name="Oval 267"/>
            <p:cNvSpPr>
              <a:spLocks noChangeArrowheads="1"/>
            </p:cNvSpPr>
            <p:nvPr/>
          </p:nvSpPr>
          <p:spPr bwMode="auto">
            <a:xfrm>
              <a:off x="10333" y="6051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3" name="Oval 268"/>
            <p:cNvSpPr>
              <a:spLocks noChangeArrowheads="1"/>
            </p:cNvSpPr>
            <p:nvPr/>
          </p:nvSpPr>
          <p:spPr bwMode="auto">
            <a:xfrm>
              <a:off x="10333" y="620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4" name="Oval 269"/>
            <p:cNvSpPr>
              <a:spLocks noChangeArrowheads="1"/>
            </p:cNvSpPr>
            <p:nvPr/>
          </p:nvSpPr>
          <p:spPr bwMode="auto">
            <a:xfrm>
              <a:off x="12115" y="5111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5" name="Oval 270"/>
            <p:cNvSpPr>
              <a:spLocks noChangeArrowheads="1"/>
            </p:cNvSpPr>
            <p:nvPr/>
          </p:nvSpPr>
          <p:spPr bwMode="auto">
            <a:xfrm>
              <a:off x="11220" y="6793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6" name="Oval 271"/>
            <p:cNvSpPr>
              <a:spLocks noChangeArrowheads="1"/>
            </p:cNvSpPr>
            <p:nvPr/>
          </p:nvSpPr>
          <p:spPr bwMode="auto">
            <a:xfrm>
              <a:off x="12605" y="531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7" name="Oval 272"/>
            <p:cNvSpPr>
              <a:spLocks noChangeArrowheads="1"/>
            </p:cNvSpPr>
            <p:nvPr/>
          </p:nvSpPr>
          <p:spPr bwMode="auto">
            <a:xfrm>
              <a:off x="12591" y="4976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8" name="Oval 273"/>
            <p:cNvSpPr>
              <a:spLocks noChangeArrowheads="1"/>
            </p:cNvSpPr>
            <p:nvPr/>
          </p:nvSpPr>
          <p:spPr bwMode="auto">
            <a:xfrm>
              <a:off x="12387" y="520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9" name="Oval 274"/>
            <p:cNvSpPr>
              <a:spLocks noChangeArrowheads="1"/>
            </p:cNvSpPr>
            <p:nvPr/>
          </p:nvSpPr>
          <p:spPr bwMode="auto">
            <a:xfrm>
              <a:off x="11080" y="479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0" name="Oval 275"/>
            <p:cNvSpPr>
              <a:spLocks noChangeArrowheads="1"/>
            </p:cNvSpPr>
            <p:nvPr/>
          </p:nvSpPr>
          <p:spPr bwMode="auto">
            <a:xfrm>
              <a:off x="11118" y="520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1" name="Oval 276"/>
            <p:cNvSpPr>
              <a:spLocks noChangeArrowheads="1"/>
            </p:cNvSpPr>
            <p:nvPr/>
          </p:nvSpPr>
          <p:spPr bwMode="auto">
            <a:xfrm>
              <a:off x="11719" y="5178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2" name="Freeform 277"/>
            <p:cNvSpPr>
              <a:spLocks/>
            </p:cNvSpPr>
            <p:nvPr/>
          </p:nvSpPr>
          <p:spPr bwMode="auto">
            <a:xfrm>
              <a:off x="11220" y="7347"/>
              <a:ext cx="538" cy="1"/>
            </a:xfrm>
            <a:custGeom>
              <a:avLst/>
              <a:gdLst>
                <a:gd name="T0" fmla="*/ 0 w 592"/>
                <a:gd name="T1" fmla="*/ 0 h 1"/>
                <a:gd name="T2" fmla="*/ 416 w 592"/>
                <a:gd name="T3" fmla="*/ 0 h 1"/>
                <a:gd name="T4" fmla="*/ 538 w 592"/>
                <a:gd name="T5" fmla="*/ 0 h 1"/>
                <a:gd name="T6" fmla="*/ 0 60000 65536"/>
                <a:gd name="T7" fmla="*/ 0 60000 65536"/>
                <a:gd name="T8" fmla="*/ 0 60000 65536"/>
                <a:gd name="T9" fmla="*/ 0 w 592"/>
                <a:gd name="T10" fmla="*/ 0 h 1"/>
                <a:gd name="T11" fmla="*/ 592 w 5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1">
                  <a:moveTo>
                    <a:pt x="0" y="0"/>
                  </a:moveTo>
                  <a:cubicBezTo>
                    <a:pt x="179" y="0"/>
                    <a:pt x="359" y="0"/>
                    <a:pt x="458" y="0"/>
                  </a:cubicBezTo>
                  <a:cubicBezTo>
                    <a:pt x="557" y="0"/>
                    <a:pt x="574" y="0"/>
                    <a:pt x="59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3" name="Freeform 278"/>
            <p:cNvSpPr>
              <a:spLocks/>
            </p:cNvSpPr>
            <p:nvPr/>
          </p:nvSpPr>
          <p:spPr bwMode="auto">
            <a:xfrm>
              <a:off x="10470" y="2984"/>
              <a:ext cx="4229" cy="3686"/>
            </a:xfrm>
            <a:custGeom>
              <a:avLst/>
              <a:gdLst>
                <a:gd name="T0" fmla="*/ 309 w 4659"/>
                <a:gd name="T1" fmla="*/ 1786 h 4305"/>
                <a:gd name="T2" fmla="*/ 159 w 4659"/>
                <a:gd name="T3" fmla="*/ 3173 h 4305"/>
                <a:gd name="T4" fmla="*/ 1261 w 4659"/>
                <a:gd name="T5" fmla="*/ 3679 h 4305"/>
                <a:gd name="T6" fmla="*/ 2168 w 4659"/>
                <a:gd name="T7" fmla="*/ 3213 h 4305"/>
                <a:gd name="T8" fmla="*/ 2897 w 4659"/>
                <a:gd name="T9" fmla="*/ 2962 h 4305"/>
                <a:gd name="T10" fmla="*/ 3207 w 4659"/>
                <a:gd name="T11" fmla="*/ 2427 h 4305"/>
                <a:gd name="T12" fmla="*/ 3521 w 4659"/>
                <a:gd name="T13" fmla="*/ 1830 h 4305"/>
                <a:gd name="T14" fmla="*/ 4038 w 4659"/>
                <a:gd name="T15" fmla="*/ 1393 h 4305"/>
                <a:gd name="T16" fmla="*/ 4052 w 4659"/>
                <a:gd name="T17" fmla="*/ 777 h 4305"/>
                <a:gd name="T18" fmla="*/ 4175 w 4659"/>
                <a:gd name="T19" fmla="*/ 250 h 4305"/>
                <a:gd name="T20" fmla="*/ 4025 w 4659"/>
                <a:gd name="T21" fmla="*/ 19 h 4305"/>
                <a:gd name="T22" fmla="*/ 2949 w 4659"/>
                <a:gd name="T23" fmla="*/ 134 h 4305"/>
                <a:gd name="T24" fmla="*/ 2391 w 4659"/>
                <a:gd name="T25" fmla="*/ 430 h 4305"/>
                <a:gd name="T26" fmla="*/ 1737 w 4659"/>
                <a:gd name="T27" fmla="*/ 661 h 4305"/>
                <a:gd name="T28" fmla="*/ 1002 w 4659"/>
                <a:gd name="T29" fmla="*/ 1072 h 4305"/>
                <a:gd name="T30" fmla="*/ 309 w 4659"/>
                <a:gd name="T31" fmla="*/ 1786 h 4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59"/>
                <a:gd name="T49" fmla="*/ 0 h 4305"/>
                <a:gd name="T50" fmla="*/ 4659 w 4659"/>
                <a:gd name="T51" fmla="*/ 4305 h 4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59" h="4305">
                  <a:moveTo>
                    <a:pt x="340" y="2086"/>
                  </a:moveTo>
                  <a:cubicBezTo>
                    <a:pt x="173" y="2477"/>
                    <a:pt x="0" y="3338"/>
                    <a:pt x="175" y="3706"/>
                  </a:cubicBezTo>
                  <a:cubicBezTo>
                    <a:pt x="350" y="4074"/>
                    <a:pt x="1020" y="4289"/>
                    <a:pt x="1389" y="4297"/>
                  </a:cubicBezTo>
                  <a:cubicBezTo>
                    <a:pt x="1758" y="4305"/>
                    <a:pt x="2087" y="3893"/>
                    <a:pt x="2388" y="3753"/>
                  </a:cubicBezTo>
                  <a:cubicBezTo>
                    <a:pt x="2689" y="3613"/>
                    <a:pt x="3001" y="3612"/>
                    <a:pt x="3192" y="3459"/>
                  </a:cubicBezTo>
                  <a:cubicBezTo>
                    <a:pt x="3383" y="3306"/>
                    <a:pt x="3419" y="3054"/>
                    <a:pt x="3533" y="2834"/>
                  </a:cubicBezTo>
                  <a:cubicBezTo>
                    <a:pt x="3647" y="2614"/>
                    <a:pt x="3726" y="2338"/>
                    <a:pt x="3879" y="2137"/>
                  </a:cubicBezTo>
                  <a:cubicBezTo>
                    <a:pt x="4032" y="1936"/>
                    <a:pt x="4352" y="1832"/>
                    <a:pt x="4449" y="1627"/>
                  </a:cubicBezTo>
                  <a:cubicBezTo>
                    <a:pt x="4546" y="1422"/>
                    <a:pt x="4439" y="1129"/>
                    <a:pt x="4464" y="907"/>
                  </a:cubicBezTo>
                  <a:cubicBezTo>
                    <a:pt x="4489" y="685"/>
                    <a:pt x="4604" y="439"/>
                    <a:pt x="4599" y="292"/>
                  </a:cubicBezTo>
                  <a:cubicBezTo>
                    <a:pt x="4594" y="145"/>
                    <a:pt x="4659" y="44"/>
                    <a:pt x="4434" y="22"/>
                  </a:cubicBezTo>
                  <a:cubicBezTo>
                    <a:pt x="4209" y="0"/>
                    <a:pt x="3549" y="77"/>
                    <a:pt x="3249" y="157"/>
                  </a:cubicBezTo>
                  <a:cubicBezTo>
                    <a:pt x="2949" y="237"/>
                    <a:pt x="2856" y="400"/>
                    <a:pt x="2634" y="502"/>
                  </a:cubicBezTo>
                  <a:cubicBezTo>
                    <a:pt x="2412" y="604"/>
                    <a:pt x="2169" y="647"/>
                    <a:pt x="1914" y="772"/>
                  </a:cubicBezTo>
                  <a:cubicBezTo>
                    <a:pt x="1659" y="897"/>
                    <a:pt x="1366" y="1033"/>
                    <a:pt x="1104" y="1252"/>
                  </a:cubicBezTo>
                  <a:cubicBezTo>
                    <a:pt x="842" y="1471"/>
                    <a:pt x="499" y="1912"/>
                    <a:pt x="340" y="2086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4" name="Freeform 279"/>
            <p:cNvSpPr>
              <a:spLocks/>
            </p:cNvSpPr>
            <p:nvPr/>
          </p:nvSpPr>
          <p:spPr bwMode="auto">
            <a:xfrm rot="-2303080">
              <a:off x="9884" y="4593"/>
              <a:ext cx="519" cy="283"/>
            </a:xfrm>
            <a:custGeom>
              <a:avLst/>
              <a:gdLst>
                <a:gd name="T0" fmla="*/ 519 w 212"/>
                <a:gd name="T1" fmla="*/ 0 h 150"/>
                <a:gd name="T2" fmla="*/ 0 w 212"/>
                <a:gd name="T3" fmla="*/ 283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5" name="Freeform 280"/>
            <p:cNvSpPr>
              <a:spLocks/>
            </p:cNvSpPr>
            <p:nvPr/>
          </p:nvSpPr>
          <p:spPr bwMode="auto">
            <a:xfrm rot="-2303080">
              <a:off x="10104" y="4242"/>
              <a:ext cx="518" cy="284"/>
            </a:xfrm>
            <a:custGeom>
              <a:avLst/>
              <a:gdLst>
                <a:gd name="T0" fmla="*/ 518 w 212"/>
                <a:gd name="T1" fmla="*/ 0 h 150"/>
                <a:gd name="T2" fmla="*/ 0 w 212"/>
                <a:gd name="T3" fmla="*/ 284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6" name="Freeform 281"/>
            <p:cNvSpPr>
              <a:spLocks/>
            </p:cNvSpPr>
            <p:nvPr/>
          </p:nvSpPr>
          <p:spPr bwMode="auto">
            <a:xfrm rot="2491069">
              <a:off x="12964" y="2280"/>
              <a:ext cx="326" cy="450"/>
            </a:xfrm>
            <a:custGeom>
              <a:avLst/>
              <a:gdLst>
                <a:gd name="T0" fmla="*/ 326 w 212"/>
                <a:gd name="T1" fmla="*/ 0 h 150"/>
                <a:gd name="T2" fmla="*/ 0 w 212"/>
                <a:gd name="T3" fmla="*/ 450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7" name="Freeform 282"/>
            <p:cNvSpPr>
              <a:spLocks/>
            </p:cNvSpPr>
            <p:nvPr/>
          </p:nvSpPr>
          <p:spPr bwMode="auto">
            <a:xfrm rot="-2303080">
              <a:off x="13202" y="2293"/>
              <a:ext cx="817" cy="500"/>
            </a:xfrm>
            <a:custGeom>
              <a:avLst/>
              <a:gdLst>
                <a:gd name="T0" fmla="*/ 0 w 510"/>
                <a:gd name="T1" fmla="*/ 0 h 526"/>
                <a:gd name="T2" fmla="*/ 293 w 510"/>
                <a:gd name="T3" fmla="*/ 141 h 526"/>
                <a:gd name="T4" fmla="*/ 505 w 510"/>
                <a:gd name="T5" fmla="*/ 281 h 526"/>
                <a:gd name="T6" fmla="*/ 817 w 510"/>
                <a:gd name="T7" fmla="*/ 500 h 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526"/>
                <a:gd name="T14" fmla="*/ 510 w 510"/>
                <a:gd name="T15" fmla="*/ 526 h 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526">
                  <a:moveTo>
                    <a:pt x="0" y="0"/>
                  </a:moveTo>
                  <a:cubicBezTo>
                    <a:pt x="65" y="49"/>
                    <a:pt x="131" y="99"/>
                    <a:pt x="183" y="148"/>
                  </a:cubicBezTo>
                  <a:cubicBezTo>
                    <a:pt x="235" y="197"/>
                    <a:pt x="261" y="233"/>
                    <a:pt x="315" y="296"/>
                  </a:cubicBezTo>
                  <a:cubicBezTo>
                    <a:pt x="369" y="359"/>
                    <a:pt x="439" y="442"/>
                    <a:pt x="510" y="5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8" name="Freeform 283"/>
            <p:cNvSpPr>
              <a:spLocks/>
            </p:cNvSpPr>
            <p:nvPr/>
          </p:nvSpPr>
          <p:spPr bwMode="auto">
            <a:xfrm rot="-2303080">
              <a:off x="10632" y="3551"/>
              <a:ext cx="909" cy="13"/>
            </a:xfrm>
            <a:custGeom>
              <a:avLst/>
              <a:gdLst>
                <a:gd name="T0" fmla="*/ 0 w 567"/>
                <a:gd name="T1" fmla="*/ 0 h 15"/>
                <a:gd name="T2" fmla="*/ 564 w 567"/>
                <a:gd name="T3" fmla="*/ 13 h 15"/>
                <a:gd name="T4" fmla="*/ 909 w 567"/>
                <a:gd name="T5" fmla="*/ 0 h 15"/>
                <a:gd name="T6" fmla="*/ 0 60000 65536"/>
                <a:gd name="T7" fmla="*/ 0 60000 65536"/>
                <a:gd name="T8" fmla="*/ 0 60000 65536"/>
                <a:gd name="T9" fmla="*/ 0 w 567"/>
                <a:gd name="T10" fmla="*/ 0 h 15"/>
                <a:gd name="T11" fmla="*/ 567 w 56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7" h="15">
                  <a:moveTo>
                    <a:pt x="0" y="0"/>
                  </a:moveTo>
                  <a:cubicBezTo>
                    <a:pt x="129" y="7"/>
                    <a:pt x="258" y="15"/>
                    <a:pt x="352" y="15"/>
                  </a:cubicBezTo>
                  <a:cubicBezTo>
                    <a:pt x="446" y="15"/>
                    <a:pt x="506" y="7"/>
                    <a:pt x="56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9" name="Freeform 284"/>
            <p:cNvSpPr>
              <a:spLocks/>
            </p:cNvSpPr>
            <p:nvPr/>
          </p:nvSpPr>
          <p:spPr bwMode="auto">
            <a:xfrm rot="-2303080">
              <a:off x="11770" y="2801"/>
              <a:ext cx="754" cy="243"/>
            </a:xfrm>
            <a:custGeom>
              <a:avLst/>
              <a:gdLst>
                <a:gd name="T0" fmla="*/ 0 w 470"/>
                <a:gd name="T1" fmla="*/ 34 h 255"/>
                <a:gd name="T2" fmla="*/ 273 w 470"/>
                <a:gd name="T3" fmla="*/ 34 h 255"/>
                <a:gd name="T4" fmla="*/ 754 w 470"/>
                <a:gd name="T5" fmla="*/ 243 h 255"/>
                <a:gd name="T6" fmla="*/ 0 60000 65536"/>
                <a:gd name="T7" fmla="*/ 0 60000 65536"/>
                <a:gd name="T8" fmla="*/ 0 60000 65536"/>
                <a:gd name="T9" fmla="*/ 0 w 470"/>
                <a:gd name="T10" fmla="*/ 0 h 255"/>
                <a:gd name="T11" fmla="*/ 470 w 470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" h="255">
                  <a:moveTo>
                    <a:pt x="0" y="36"/>
                  </a:moveTo>
                  <a:cubicBezTo>
                    <a:pt x="46" y="18"/>
                    <a:pt x="92" y="0"/>
                    <a:pt x="170" y="36"/>
                  </a:cubicBezTo>
                  <a:cubicBezTo>
                    <a:pt x="248" y="72"/>
                    <a:pt x="359" y="163"/>
                    <a:pt x="470" y="2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0" name="Freeform 285"/>
            <p:cNvSpPr>
              <a:spLocks/>
            </p:cNvSpPr>
            <p:nvPr/>
          </p:nvSpPr>
          <p:spPr bwMode="auto">
            <a:xfrm rot="-2303080">
              <a:off x="9612" y="5335"/>
              <a:ext cx="617" cy="538"/>
            </a:xfrm>
            <a:custGeom>
              <a:avLst/>
              <a:gdLst>
                <a:gd name="T0" fmla="*/ 617 w 385"/>
                <a:gd name="T1" fmla="*/ 0 h 567"/>
                <a:gd name="T2" fmla="*/ 264 w 385"/>
                <a:gd name="T3" fmla="*/ 311 h 567"/>
                <a:gd name="T4" fmla="*/ 0 w 385"/>
                <a:gd name="T5" fmla="*/ 538 h 567"/>
                <a:gd name="T6" fmla="*/ 0 60000 65536"/>
                <a:gd name="T7" fmla="*/ 0 60000 65536"/>
                <a:gd name="T8" fmla="*/ 0 60000 65536"/>
                <a:gd name="T9" fmla="*/ 0 w 385"/>
                <a:gd name="T10" fmla="*/ 0 h 567"/>
                <a:gd name="T11" fmla="*/ 385 w 385"/>
                <a:gd name="T12" fmla="*/ 567 h 5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" h="567">
                  <a:moveTo>
                    <a:pt x="385" y="0"/>
                  </a:moveTo>
                  <a:cubicBezTo>
                    <a:pt x="293" y="121"/>
                    <a:pt x="229" y="234"/>
                    <a:pt x="165" y="328"/>
                  </a:cubicBezTo>
                  <a:cubicBezTo>
                    <a:pt x="101" y="422"/>
                    <a:pt x="35" y="517"/>
                    <a:pt x="0" y="56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1" name="Freeform 286"/>
            <p:cNvSpPr>
              <a:spLocks/>
            </p:cNvSpPr>
            <p:nvPr/>
          </p:nvSpPr>
          <p:spPr bwMode="auto">
            <a:xfrm rot="-2303080">
              <a:off x="9869" y="4797"/>
              <a:ext cx="566" cy="360"/>
            </a:xfrm>
            <a:custGeom>
              <a:avLst/>
              <a:gdLst>
                <a:gd name="T0" fmla="*/ 566 w 112"/>
                <a:gd name="T1" fmla="*/ 0 h 260"/>
                <a:gd name="T2" fmla="*/ 0 w 112"/>
                <a:gd name="T3" fmla="*/ 360 h 260"/>
                <a:gd name="T4" fmla="*/ 0 60000 65536"/>
                <a:gd name="T5" fmla="*/ 0 60000 65536"/>
                <a:gd name="T6" fmla="*/ 0 w 112"/>
                <a:gd name="T7" fmla="*/ 0 h 260"/>
                <a:gd name="T8" fmla="*/ 112 w 112"/>
                <a:gd name="T9" fmla="*/ 260 h 2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" h="260">
                  <a:moveTo>
                    <a:pt x="112" y="0"/>
                  </a:moveTo>
                  <a:cubicBezTo>
                    <a:pt x="112" y="0"/>
                    <a:pt x="56" y="130"/>
                    <a:pt x="0" y="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2" name="Freeform 287"/>
            <p:cNvSpPr>
              <a:spLocks/>
            </p:cNvSpPr>
            <p:nvPr/>
          </p:nvSpPr>
          <p:spPr bwMode="auto">
            <a:xfrm rot="-2303080">
              <a:off x="9820" y="4232"/>
              <a:ext cx="786" cy="223"/>
            </a:xfrm>
            <a:custGeom>
              <a:avLst/>
              <a:gdLst>
                <a:gd name="T0" fmla="*/ 0 w 490"/>
                <a:gd name="T1" fmla="*/ 223 h 234"/>
                <a:gd name="T2" fmla="*/ 229 w 490"/>
                <a:gd name="T3" fmla="*/ 90 h 234"/>
                <a:gd name="T4" fmla="*/ 786 w 490"/>
                <a:gd name="T5" fmla="*/ 0 h 234"/>
                <a:gd name="T6" fmla="*/ 0 60000 65536"/>
                <a:gd name="T7" fmla="*/ 0 60000 65536"/>
                <a:gd name="T8" fmla="*/ 0 60000 65536"/>
                <a:gd name="T9" fmla="*/ 0 w 490"/>
                <a:gd name="T10" fmla="*/ 0 h 234"/>
                <a:gd name="T11" fmla="*/ 490 w 490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234">
                  <a:moveTo>
                    <a:pt x="0" y="234"/>
                  </a:moveTo>
                  <a:cubicBezTo>
                    <a:pt x="30" y="183"/>
                    <a:pt x="61" y="133"/>
                    <a:pt x="143" y="94"/>
                  </a:cubicBezTo>
                  <a:cubicBezTo>
                    <a:pt x="225" y="55"/>
                    <a:pt x="357" y="27"/>
                    <a:pt x="49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3" name="Freeform 288"/>
            <p:cNvSpPr>
              <a:spLocks/>
            </p:cNvSpPr>
            <p:nvPr/>
          </p:nvSpPr>
          <p:spPr bwMode="auto">
            <a:xfrm rot="-2303080">
              <a:off x="9872" y="6123"/>
              <a:ext cx="190" cy="597"/>
            </a:xfrm>
            <a:custGeom>
              <a:avLst/>
              <a:gdLst>
                <a:gd name="T0" fmla="*/ 163 w 119"/>
                <a:gd name="T1" fmla="*/ 0 h 629"/>
                <a:gd name="T2" fmla="*/ 163 w 119"/>
                <a:gd name="T3" fmla="*/ 140 h 629"/>
                <a:gd name="T4" fmla="*/ 0 w 119"/>
                <a:gd name="T5" fmla="*/ 429 h 629"/>
                <a:gd name="T6" fmla="*/ 163 w 119"/>
                <a:gd name="T7" fmla="*/ 597 h 6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629"/>
                <a:gd name="T14" fmla="*/ 119 w 119"/>
                <a:gd name="T15" fmla="*/ 629 h 6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629">
                  <a:moveTo>
                    <a:pt x="102" y="0"/>
                  </a:moveTo>
                  <a:cubicBezTo>
                    <a:pt x="110" y="36"/>
                    <a:pt x="119" y="73"/>
                    <a:pt x="102" y="148"/>
                  </a:cubicBezTo>
                  <a:cubicBezTo>
                    <a:pt x="85" y="223"/>
                    <a:pt x="0" y="372"/>
                    <a:pt x="0" y="452"/>
                  </a:cubicBezTo>
                  <a:cubicBezTo>
                    <a:pt x="0" y="532"/>
                    <a:pt x="51" y="580"/>
                    <a:pt x="102" y="6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4" name="Freeform 289"/>
            <p:cNvSpPr>
              <a:spLocks/>
            </p:cNvSpPr>
            <p:nvPr/>
          </p:nvSpPr>
          <p:spPr bwMode="auto">
            <a:xfrm rot="-2303080">
              <a:off x="10344" y="6760"/>
              <a:ext cx="191" cy="534"/>
            </a:xfrm>
            <a:custGeom>
              <a:avLst/>
              <a:gdLst>
                <a:gd name="T0" fmla="*/ 27 w 119"/>
                <a:gd name="T1" fmla="*/ 0 h 562"/>
                <a:gd name="T2" fmla="*/ 27 w 119"/>
                <a:gd name="T3" fmla="*/ 273 h 562"/>
                <a:gd name="T4" fmla="*/ 191 w 119"/>
                <a:gd name="T5" fmla="*/ 534 h 562"/>
                <a:gd name="T6" fmla="*/ 0 60000 65536"/>
                <a:gd name="T7" fmla="*/ 0 60000 65536"/>
                <a:gd name="T8" fmla="*/ 0 60000 65536"/>
                <a:gd name="T9" fmla="*/ 0 w 119"/>
                <a:gd name="T10" fmla="*/ 0 h 562"/>
                <a:gd name="T11" fmla="*/ 119 w 119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62">
                  <a:moveTo>
                    <a:pt x="17" y="0"/>
                  </a:moveTo>
                  <a:cubicBezTo>
                    <a:pt x="8" y="96"/>
                    <a:pt x="0" y="193"/>
                    <a:pt x="17" y="287"/>
                  </a:cubicBezTo>
                  <a:cubicBezTo>
                    <a:pt x="34" y="381"/>
                    <a:pt x="76" y="471"/>
                    <a:pt x="119" y="5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5" name="Freeform 290"/>
            <p:cNvSpPr>
              <a:spLocks/>
            </p:cNvSpPr>
            <p:nvPr/>
          </p:nvSpPr>
          <p:spPr bwMode="auto">
            <a:xfrm rot="-2303080">
              <a:off x="10573" y="6773"/>
              <a:ext cx="242" cy="488"/>
            </a:xfrm>
            <a:custGeom>
              <a:avLst/>
              <a:gdLst>
                <a:gd name="T0" fmla="*/ 11 w 151"/>
                <a:gd name="T1" fmla="*/ 0 h 513"/>
                <a:gd name="T2" fmla="*/ 38 w 151"/>
                <a:gd name="T3" fmla="*/ 260 h 513"/>
                <a:gd name="T4" fmla="*/ 242 w 151"/>
                <a:gd name="T5" fmla="*/ 488 h 513"/>
                <a:gd name="T6" fmla="*/ 0 60000 65536"/>
                <a:gd name="T7" fmla="*/ 0 60000 65536"/>
                <a:gd name="T8" fmla="*/ 0 60000 65536"/>
                <a:gd name="T9" fmla="*/ 0 w 151"/>
                <a:gd name="T10" fmla="*/ 0 h 513"/>
                <a:gd name="T11" fmla="*/ 151 w 151"/>
                <a:gd name="T12" fmla="*/ 513 h 5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513">
                  <a:moveTo>
                    <a:pt x="7" y="0"/>
                  </a:moveTo>
                  <a:cubicBezTo>
                    <a:pt x="3" y="94"/>
                    <a:pt x="0" y="188"/>
                    <a:pt x="24" y="273"/>
                  </a:cubicBezTo>
                  <a:cubicBezTo>
                    <a:pt x="48" y="358"/>
                    <a:pt x="99" y="435"/>
                    <a:pt x="151" y="51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6" name="Freeform 291"/>
            <p:cNvSpPr>
              <a:spLocks/>
            </p:cNvSpPr>
            <p:nvPr/>
          </p:nvSpPr>
          <p:spPr bwMode="auto">
            <a:xfrm rot="-2303080">
              <a:off x="11127" y="7046"/>
              <a:ext cx="511" cy="437"/>
            </a:xfrm>
            <a:custGeom>
              <a:avLst/>
              <a:gdLst>
                <a:gd name="T0" fmla="*/ 0 w 319"/>
                <a:gd name="T1" fmla="*/ 0 h 459"/>
                <a:gd name="T2" fmla="*/ 211 w 319"/>
                <a:gd name="T3" fmla="*/ 320 h 459"/>
                <a:gd name="T4" fmla="*/ 511 w 319"/>
                <a:gd name="T5" fmla="*/ 437 h 459"/>
                <a:gd name="T6" fmla="*/ 0 60000 65536"/>
                <a:gd name="T7" fmla="*/ 0 60000 65536"/>
                <a:gd name="T8" fmla="*/ 0 60000 65536"/>
                <a:gd name="T9" fmla="*/ 0 w 319"/>
                <a:gd name="T10" fmla="*/ 0 h 459"/>
                <a:gd name="T11" fmla="*/ 319 w 319"/>
                <a:gd name="T12" fmla="*/ 459 h 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" h="459">
                  <a:moveTo>
                    <a:pt x="0" y="0"/>
                  </a:moveTo>
                  <a:cubicBezTo>
                    <a:pt x="39" y="130"/>
                    <a:pt x="79" y="260"/>
                    <a:pt x="132" y="336"/>
                  </a:cubicBezTo>
                  <a:cubicBezTo>
                    <a:pt x="185" y="412"/>
                    <a:pt x="252" y="435"/>
                    <a:pt x="319" y="4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7" name="Freeform 292"/>
            <p:cNvSpPr>
              <a:spLocks/>
            </p:cNvSpPr>
            <p:nvPr/>
          </p:nvSpPr>
          <p:spPr bwMode="auto">
            <a:xfrm rot="-2303080">
              <a:off x="11332" y="6951"/>
              <a:ext cx="810" cy="373"/>
            </a:xfrm>
            <a:custGeom>
              <a:avLst/>
              <a:gdLst>
                <a:gd name="T0" fmla="*/ 0 w 506"/>
                <a:gd name="T1" fmla="*/ 0 h 391"/>
                <a:gd name="T2" fmla="*/ 479 w 506"/>
                <a:gd name="T3" fmla="*/ 275 h 391"/>
                <a:gd name="T4" fmla="*/ 810 w 506"/>
                <a:gd name="T5" fmla="*/ 373 h 391"/>
                <a:gd name="T6" fmla="*/ 0 60000 65536"/>
                <a:gd name="T7" fmla="*/ 0 60000 65536"/>
                <a:gd name="T8" fmla="*/ 0 60000 65536"/>
                <a:gd name="T9" fmla="*/ 0 w 506"/>
                <a:gd name="T10" fmla="*/ 0 h 391"/>
                <a:gd name="T11" fmla="*/ 506 w 506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" h="391">
                  <a:moveTo>
                    <a:pt x="0" y="0"/>
                  </a:moveTo>
                  <a:cubicBezTo>
                    <a:pt x="107" y="111"/>
                    <a:pt x="215" y="223"/>
                    <a:pt x="299" y="288"/>
                  </a:cubicBezTo>
                  <a:cubicBezTo>
                    <a:pt x="383" y="353"/>
                    <a:pt x="444" y="372"/>
                    <a:pt x="506" y="3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8" name="Freeform 293"/>
            <p:cNvSpPr>
              <a:spLocks/>
            </p:cNvSpPr>
            <p:nvPr/>
          </p:nvSpPr>
          <p:spPr bwMode="auto">
            <a:xfrm rot="-2303080">
              <a:off x="11974" y="7021"/>
              <a:ext cx="783" cy="54"/>
            </a:xfrm>
            <a:custGeom>
              <a:avLst/>
              <a:gdLst>
                <a:gd name="T0" fmla="*/ 0 w 489"/>
                <a:gd name="T1" fmla="*/ 0 h 56"/>
                <a:gd name="T2" fmla="*/ 783 w 489"/>
                <a:gd name="T3" fmla="*/ 54 h 56"/>
                <a:gd name="T4" fmla="*/ 0 60000 65536"/>
                <a:gd name="T5" fmla="*/ 0 60000 65536"/>
                <a:gd name="T6" fmla="*/ 0 w 489"/>
                <a:gd name="T7" fmla="*/ 0 h 56"/>
                <a:gd name="T8" fmla="*/ 489 w 489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9" h="56">
                  <a:moveTo>
                    <a:pt x="0" y="0"/>
                  </a:moveTo>
                  <a:cubicBezTo>
                    <a:pt x="199" y="23"/>
                    <a:pt x="398" y="47"/>
                    <a:pt x="489" y="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9" name="Freeform 294"/>
            <p:cNvSpPr>
              <a:spLocks/>
            </p:cNvSpPr>
            <p:nvPr/>
          </p:nvSpPr>
          <p:spPr bwMode="auto">
            <a:xfrm rot="-2303080">
              <a:off x="12641" y="6477"/>
              <a:ext cx="893" cy="27"/>
            </a:xfrm>
            <a:custGeom>
              <a:avLst/>
              <a:gdLst>
                <a:gd name="T0" fmla="*/ 0 w 557"/>
                <a:gd name="T1" fmla="*/ 0 h 29"/>
                <a:gd name="T2" fmla="*/ 601 w 557"/>
                <a:gd name="T3" fmla="*/ 7 h 29"/>
                <a:gd name="T4" fmla="*/ 893 w 557"/>
                <a:gd name="T5" fmla="*/ 27 h 29"/>
                <a:gd name="T6" fmla="*/ 0 60000 65536"/>
                <a:gd name="T7" fmla="*/ 0 60000 65536"/>
                <a:gd name="T8" fmla="*/ 0 60000 65536"/>
                <a:gd name="T9" fmla="*/ 0 w 557"/>
                <a:gd name="T10" fmla="*/ 0 h 29"/>
                <a:gd name="T11" fmla="*/ 557 w 55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7" h="29">
                  <a:moveTo>
                    <a:pt x="0" y="0"/>
                  </a:moveTo>
                  <a:cubicBezTo>
                    <a:pt x="141" y="1"/>
                    <a:pt x="282" y="2"/>
                    <a:pt x="375" y="7"/>
                  </a:cubicBezTo>
                  <a:cubicBezTo>
                    <a:pt x="468" y="12"/>
                    <a:pt x="512" y="20"/>
                    <a:pt x="557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0" name="Freeform 295"/>
            <p:cNvSpPr>
              <a:spLocks/>
            </p:cNvSpPr>
            <p:nvPr/>
          </p:nvSpPr>
          <p:spPr bwMode="auto">
            <a:xfrm rot="-2303080">
              <a:off x="14450" y="2386"/>
              <a:ext cx="139" cy="584"/>
            </a:xfrm>
            <a:custGeom>
              <a:avLst/>
              <a:gdLst>
                <a:gd name="T0" fmla="*/ 0 w 87"/>
                <a:gd name="T1" fmla="*/ 0 h 614"/>
                <a:gd name="T2" fmla="*/ 120 w 87"/>
                <a:gd name="T3" fmla="*/ 230 h 614"/>
                <a:gd name="T4" fmla="*/ 120 w 87"/>
                <a:gd name="T5" fmla="*/ 584 h 614"/>
                <a:gd name="T6" fmla="*/ 0 60000 65536"/>
                <a:gd name="T7" fmla="*/ 0 60000 65536"/>
                <a:gd name="T8" fmla="*/ 0 60000 65536"/>
                <a:gd name="T9" fmla="*/ 0 w 87"/>
                <a:gd name="T10" fmla="*/ 0 h 614"/>
                <a:gd name="T11" fmla="*/ 87 w 87"/>
                <a:gd name="T12" fmla="*/ 614 h 6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614">
                  <a:moveTo>
                    <a:pt x="0" y="0"/>
                  </a:moveTo>
                  <a:cubicBezTo>
                    <a:pt x="31" y="70"/>
                    <a:pt x="63" y="140"/>
                    <a:pt x="75" y="242"/>
                  </a:cubicBezTo>
                  <a:cubicBezTo>
                    <a:pt x="87" y="344"/>
                    <a:pt x="81" y="479"/>
                    <a:pt x="75" y="6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1" name="Freeform 296"/>
            <p:cNvSpPr>
              <a:spLocks/>
            </p:cNvSpPr>
            <p:nvPr/>
          </p:nvSpPr>
          <p:spPr bwMode="auto">
            <a:xfrm rot="3593637">
              <a:off x="14258" y="2523"/>
              <a:ext cx="282" cy="303"/>
            </a:xfrm>
            <a:custGeom>
              <a:avLst/>
              <a:gdLst>
                <a:gd name="T0" fmla="*/ 282 w 104"/>
                <a:gd name="T1" fmla="*/ 0 h 566"/>
                <a:gd name="T2" fmla="*/ 41 w 104"/>
                <a:gd name="T3" fmla="*/ 176 h 566"/>
                <a:gd name="T4" fmla="*/ 38 w 104"/>
                <a:gd name="T5" fmla="*/ 303 h 566"/>
                <a:gd name="T6" fmla="*/ 0 60000 65536"/>
                <a:gd name="T7" fmla="*/ 0 60000 65536"/>
                <a:gd name="T8" fmla="*/ 0 60000 65536"/>
                <a:gd name="T9" fmla="*/ 0 w 104"/>
                <a:gd name="T10" fmla="*/ 0 h 566"/>
                <a:gd name="T11" fmla="*/ 104 w 104"/>
                <a:gd name="T12" fmla="*/ 566 h 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566">
                  <a:moveTo>
                    <a:pt x="104" y="0"/>
                  </a:moveTo>
                  <a:cubicBezTo>
                    <a:pt x="67" y="117"/>
                    <a:pt x="30" y="234"/>
                    <a:pt x="15" y="328"/>
                  </a:cubicBezTo>
                  <a:cubicBezTo>
                    <a:pt x="0" y="422"/>
                    <a:pt x="7" y="494"/>
                    <a:pt x="14" y="56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2" name="Freeform 297"/>
            <p:cNvSpPr>
              <a:spLocks/>
            </p:cNvSpPr>
            <p:nvPr/>
          </p:nvSpPr>
          <p:spPr bwMode="auto">
            <a:xfrm rot="-805113">
              <a:off x="14855" y="3406"/>
              <a:ext cx="311" cy="513"/>
            </a:xfrm>
            <a:custGeom>
              <a:avLst/>
              <a:gdLst>
                <a:gd name="T0" fmla="*/ 267 w 121"/>
                <a:gd name="T1" fmla="*/ 0 h 649"/>
                <a:gd name="T2" fmla="*/ 267 w 121"/>
                <a:gd name="T3" fmla="*/ 338 h 649"/>
                <a:gd name="T4" fmla="*/ 0 w 121"/>
                <a:gd name="T5" fmla="*/ 513 h 649"/>
                <a:gd name="T6" fmla="*/ 0 60000 65536"/>
                <a:gd name="T7" fmla="*/ 0 60000 65536"/>
                <a:gd name="T8" fmla="*/ 0 60000 65536"/>
                <a:gd name="T9" fmla="*/ 0 w 121"/>
                <a:gd name="T10" fmla="*/ 0 h 649"/>
                <a:gd name="T11" fmla="*/ 121 w 121"/>
                <a:gd name="T12" fmla="*/ 649 h 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649">
                  <a:moveTo>
                    <a:pt x="104" y="0"/>
                  </a:moveTo>
                  <a:cubicBezTo>
                    <a:pt x="112" y="160"/>
                    <a:pt x="121" y="320"/>
                    <a:pt x="104" y="428"/>
                  </a:cubicBezTo>
                  <a:cubicBezTo>
                    <a:pt x="87" y="536"/>
                    <a:pt x="43" y="592"/>
                    <a:pt x="0" y="6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3" name="Freeform 298"/>
            <p:cNvSpPr>
              <a:spLocks/>
            </p:cNvSpPr>
            <p:nvPr/>
          </p:nvSpPr>
          <p:spPr bwMode="auto">
            <a:xfrm rot="-2303080">
              <a:off x="14728" y="3625"/>
              <a:ext cx="502" cy="485"/>
            </a:xfrm>
            <a:custGeom>
              <a:avLst/>
              <a:gdLst>
                <a:gd name="T0" fmla="*/ 502 w 313"/>
                <a:gd name="T1" fmla="*/ 0 h 510"/>
                <a:gd name="T2" fmla="*/ 212 w 313"/>
                <a:gd name="T3" fmla="*/ 384 h 510"/>
                <a:gd name="T4" fmla="*/ 0 w 313"/>
                <a:gd name="T5" fmla="*/ 485 h 510"/>
                <a:gd name="T6" fmla="*/ 0 60000 65536"/>
                <a:gd name="T7" fmla="*/ 0 60000 65536"/>
                <a:gd name="T8" fmla="*/ 0 60000 65536"/>
                <a:gd name="T9" fmla="*/ 0 w 313"/>
                <a:gd name="T10" fmla="*/ 0 h 510"/>
                <a:gd name="T11" fmla="*/ 313 w 313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510">
                  <a:moveTo>
                    <a:pt x="313" y="0"/>
                  </a:moveTo>
                  <a:cubicBezTo>
                    <a:pt x="248" y="159"/>
                    <a:pt x="184" y="319"/>
                    <a:pt x="132" y="404"/>
                  </a:cubicBezTo>
                  <a:cubicBezTo>
                    <a:pt x="80" y="489"/>
                    <a:pt x="40" y="499"/>
                    <a:pt x="0" y="5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4" name="Freeform 299"/>
            <p:cNvSpPr>
              <a:spLocks/>
            </p:cNvSpPr>
            <p:nvPr/>
          </p:nvSpPr>
          <p:spPr bwMode="auto">
            <a:xfrm rot="-2303080">
              <a:off x="14736" y="3980"/>
              <a:ext cx="713" cy="564"/>
            </a:xfrm>
            <a:custGeom>
              <a:avLst/>
              <a:gdLst>
                <a:gd name="T0" fmla="*/ 713 w 445"/>
                <a:gd name="T1" fmla="*/ 0 h 593"/>
                <a:gd name="T2" fmla="*/ 423 w 445"/>
                <a:gd name="T3" fmla="*/ 322 h 593"/>
                <a:gd name="T4" fmla="*/ 0 w 445"/>
                <a:gd name="T5" fmla="*/ 564 h 593"/>
                <a:gd name="T6" fmla="*/ 0 60000 65536"/>
                <a:gd name="T7" fmla="*/ 0 60000 65536"/>
                <a:gd name="T8" fmla="*/ 0 60000 65536"/>
                <a:gd name="T9" fmla="*/ 0 w 445"/>
                <a:gd name="T10" fmla="*/ 0 h 593"/>
                <a:gd name="T11" fmla="*/ 445 w 445"/>
                <a:gd name="T12" fmla="*/ 593 h 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5" h="593">
                  <a:moveTo>
                    <a:pt x="445" y="0"/>
                  </a:moveTo>
                  <a:cubicBezTo>
                    <a:pt x="391" y="120"/>
                    <a:pt x="338" y="240"/>
                    <a:pt x="264" y="339"/>
                  </a:cubicBezTo>
                  <a:cubicBezTo>
                    <a:pt x="190" y="438"/>
                    <a:pt x="95" y="515"/>
                    <a:pt x="0" y="59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5" name="Freeform 300"/>
            <p:cNvSpPr>
              <a:spLocks/>
            </p:cNvSpPr>
            <p:nvPr/>
          </p:nvSpPr>
          <p:spPr bwMode="auto">
            <a:xfrm rot="-2303080">
              <a:off x="14265" y="4402"/>
              <a:ext cx="1069" cy="444"/>
            </a:xfrm>
            <a:custGeom>
              <a:avLst/>
              <a:gdLst>
                <a:gd name="T0" fmla="*/ 1069 w 667"/>
                <a:gd name="T1" fmla="*/ 0 h 468"/>
                <a:gd name="T2" fmla="*/ 825 w 667"/>
                <a:gd name="T3" fmla="*/ 194 h 468"/>
                <a:gd name="T4" fmla="*/ 0 w 667"/>
                <a:gd name="T5" fmla="*/ 444 h 468"/>
                <a:gd name="T6" fmla="*/ 0 60000 65536"/>
                <a:gd name="T7" fmla="*/ 0 60000 65536"/>
                <a:gd name="T8" fmla="*/ 0 60000 65536"/>
                <a:gd name="T9" fmla="*/ 0 w 667"/>
                <a:gd name="T10" fmla="*/ 0 h 468"/>
                <a:gd name="T11" fmla="*/ 667 w 667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7" h="468">
                  <a:moveTo>
                    <a:pt x="667" y="0"/>
                  </a:moveTo>
                  <a:cubicBezTo>
                    <a:pt x="646" y="63"/>
                    <a:pt x="626" y="126"/>
                    <a:pt x="515" y="204"/>
                  </a:cubicBezTo>
                  <a:cubicBezTo>
                    <a:pt x="404" y="282"/>
                    <a:pt x="202" y="375"/>
                    <a:pt x="0" y="4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6" name="Freeform 301"/>
            <p:cNvSpPr>
              <a:spLocks/>
            </p:cNvSpPr>
            <p:nvPr/>
          </p:nvSpPr>
          <p:spPr bwMode="auto">
            <a:xfrm rot="-2303080">
              <a:off x="13803" y="5501"/>
              <a:ext cx="831" cy="56"/>
            </a:xfrm>
            <a:custGeom>
              <a:avLst/>
              <a:gdLst>
                <a:gd name="T0" fmla="*/ 0 w 519"/>
                <a:gd name="T1" fmla="*/ 56 h 59"/>
                <a:gd name="T2" fmla="*/ 831 w 519"/>
                <a:gd name="T3" fmla="*/ 0 h 59"/>
                <a:gd name="T4" fmla="*/ 0 60000 65536"/>
                <a:gd name="T5" fmla="*/ 0 60000 65536"/>
                <a:gd name="T6" fmla="*/ 0 w 519"/>
                <a:gd name="T7" fmla="*/ 0 h 59"/>
                <a:gd name="T8" fmla="*/ 519 w 519"/>
                <a:gd name="T9" fmla="*/ 59 h 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59">
                  <a:moveTo>
                    <a:pt x="0" y="59"/>
                  </a:moveTo>
                  <a:cubicBezTo>
                    <a:pt x="211" y="36"/>
                    <a:pt x="422" y="14"/>
                    <a:pt x="51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7" name="Freeform 302"/>
            <p:cNvSpPr>
              <a:spLocks/>
            </p:cNvSpPr>
            <p:nvPr/>
          </p:nvSpPr>
          <p:spPr bwMode="auto">
            <a:xfrm rot="-2303080">
              <a:off x="14148" y="5109"/>
              <a:ext cx="846" cy="225"/>
            </a:xfrm>
            <a:custGeom>
              <a:avLst/>
              <a:gdLst>
                <a:gd name="T0" fmla="*/ 846 w 527"/>
                <a:gd name="T1" fmla="*/ 0 h 237"/>
                <a:gd name="T2" fmla="*/ 641 w 527"/>
                <a:gd name="T3" fmla="*/ 92 h 237"/>
                <a:gd name="T4" fmla="*/ 0 w 527"/>
                <a:gd name="T5" fmla="*/ 225 h 237"/>
                <a:gd name="T6" fmla="*/ 0 60000 65536"/>
                <a:gd name="T7" fmla="*/ 0 60000 65536"/>
                <a:gd name="T8" fmla="*/ 0 60000 65536"/>
                <a:gd name="T9" fmla="*/ 0 w 527"/>
                <a:gd name="T10" fmla="*/ 0 h 237"/>
                <a:gd name="T11" fmla="*/ 527 w 527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237">
                  <a:moveTo>
                    <a:pt x="527" y="0"/>
                  </a:moveTo>
                  <a:cubicBezTo>
                    <a:pt x="507" y="29"/>
                    <a:pt x="487" y="58"/>
                    <a:pt x="399" y="97"/>
                  </a:cubicBezTo>
                  <a:cubicBezTo>
                    <a:pt x="311" y="136"/>
                    <a:pt x="155" y="186"/>
                    <a:pt x="0" y="23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8" name="Freeform 303"/>
            <p:cNvSpPr>
              <a:spLocks/>
            </p:cNvSpPr>
            <p:nvPr/>
          </p:nvSpPr>
          <p:spPr bwMode="auto">
            <a:xfrm>
              <a:off x="14572" y="2646"/>
              <a:ext cx="699" cy="478"/>
            </a:xfrm>
            <a:custGeom>
              <a:avLst/>
              <a:gdLst>
                <a:gd name="T0" fmla="*/ 266 w 770"/>
                <a:gd name="T1" fmla="*/ 0 h 558"/>
                <a:gd name="T2" fmla="*/ 158 w 770"/>
                <a:gd name="T3" fmla="*/ 250 h 558"/>
                <a:gd name="T4" fmla="*/ 16 w 770"/>
                <a:gd name="T5" fmla="*/ 338 h 558"/>
                <a:gd name="T6" fmla="*/ 62 w 770"/>
                <a:gd name="T7" fmla="*/ 452 h 558"/>
                <a:gd name="T8" fmla="*/ 282 w 770"/>
                <a:gd name="T9" fmla="*/ 475 h 558"/>
                <a:gd name="T10" fmla="*/ 576 w 770"/>
                <a:gd name="T11" fmla="*/ 437 h 558"/>
                <a:gd name="T12" fmla="*/ 699 w 770"/>
                <a:gd name="T13" fmla="*/ 467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0"/>
                <a:gd name="T22" fmla="*/ 0 h 558"/>
                <a:gd name="T23" fmla="*/ 770 w 770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0" h="558">
                  <a:moveTo>
                    <a:pt x="293" y="0"/>
                  </a:moveTo>
                  <a:cubicBezTo>
                    <a:pt x="256" y="113"/>
                    <a:pt x="220" y="226"/>
                    <a:pt x="174" y="292"/>
                  </a:cubicBezTo>
                  <a:cubicBezTo>
                    <a:pt x="128" y="358"/>
                    <a:pt x="36" y="356"/>
                    <a:pt x="18" y="395"/>
                  </a:cubicBezTo>
                  <a:cubicBezTo>
                    <a:pt x="0" y="434"/>
                    <a:pt x="19" y="501"/>
                    <a:pt x="68" y="528"/>
                  </a:cubicBezTo>
                  <a:cubicBezTo>
                    <a:pt x="117" y="555"/>
                    <a:pt x="217" y="558"/>
                    <a:pt x="311" y="555"/>
                  </a:cubicBezTo>
                  <a:cubicBezTo>
                    <a:pt x="405" y="552"/>
                    <a:pt x="558" y="512"/>
                    <a:pt x="634" y="510"/>
                  </a:cubicBezTo>
                  <a:cubicBezTo>
                    <a:pt x="710" y="508"/>
                    <a:pt x="740" y="526"/>
                    <a:pt x="770" y="54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9" name="Freeform 304"/>
            <p:cNvSpPr>
              <a:spLocks/>
            </p:cNvSpPr>
            <p:nvPr/>
          </p:nvSpPr>
          <p:spPr bwMode="auto">
            <a:xfrm>
              <a:off x="14855" y="2711"/>
              <a:ext cx="416" cy="312"/>
            </a:xfrm>
            <a:custGeom>
              <a:avLst/>
              <a:gdLst>
                <a:gd name="T0" fmla="*/ 114 w 459"/>
                <a:gd name="T1" fmla="*/ 59 h 365"/>
                <a:gd name="T2" fmla="*/ 37 w 459"/>
                <a:gd name="T3" fmla="*/ 214 h 365"/>
                <a:gd name="T4" fmla="*/ 334 w 459"/>
                <a:gd name="T5" fmla="*/ 288 h 365"/>
                <a:gd name="T6" fmla="*/ 405 w 459"/>
                <a:gd name="T7" fmla="*/ 74 h 365"/>
                <a:gd name="T8" fmla="*/ 267 w 459"/>
                <a:gd name="T9" fmla="*/ 3 h 365"/>
                <a:gd name="T10" fmla="*/ 114 w 459"/>
                <a:gd name="T11" fmla="*/ 5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0" name="Oval 305"/>
            <p:cNvSpPr>
              <a:spLocks noChangeArrowheads="1"/>
            </p:cNvSpPr>
            <p:nvPr/>
          </p:nvSpPr>
          <p:spPr bwMode="auto">
            <a:xfrm>
              <a:off x="13649" y="550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1" name="Oval 306"/>
            <p:cNvSpPr>
              <a:spLocks noChangeArrowheads="1"/>
            </p:cNvSpPr>
            <p:nvPr/>
          </p:nvSpPr>
          <p:spPr bwMode="auto">
            <a:xfrm>
              <a:off x="10478" y="6128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2" name="Oval 307"/>
            <p:cNvSpPr>
              <a:spLocks noChangeArrowheads="1"/>
            </p:cNvSpPr>
            <p:nvPr/>
          </p:nvSpPr>
          <p:spPr bwMode="auto">
            <a:xfrm>
              <a:off x="13803" y="5300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3" name="Oval 308"/>
            <p:cNvSpPr>
              <a:spLocks noChangeArrowheads="1"/>
            </p:cNvSpPr>
            <p:nvPr/>
          </p:nvSpPr>
          <p:spPr bwMode="auto">
            <a:xfrm>
              <a:off x="13898" y="505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4" name="Oval 309"/>
            <p:cNvSpPr>
              <a:spLocks noChangeArrowheads="1"/>
            </p:cNvSpPr>
            <p:nvPr/>
          </p:nvSpPr>
          <p:spPr bwMode="auto">
            <a:xfrm>
              <a:off x="13917" y="519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5" name="Oval 310"/>
            <p:cNvSpPr>
              <a:spLocks noChangeArrowheads="1"/>
            </p:cNvSpPr>
            <p:nvPr/>
          </p:nvSpPr>
          <p:spPr bwMode="auto">
            <a:xfrm>
              <a:off x="14047" y="5073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6" name="Oval 311"/>
            <p:cNvSpPr>
              <a:spLocks noChangeArrowheads="1"/>
            </p:cNvSpPr>
            <p:nvPr/>
          </p:nvSpPr>
          <p:spPr bwMode="auto">
            <a:xfrm>
              <a:off x="12789" y="6244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7" name="Oval 312"/>
            <p:cNvSpPr>
              <a:spLocks noChangeArrowheads="1"/>
            </p:cNvSpPr>
            <p:nvPr/>
          </p:nvSpPr>
          <p:spPr bwMode="auto">
            <a:xfrm>
              <a:off x="10243" y="5729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8" name="Oval 313"/>
            <p:cNvSpPr>
              <a:spLocks noChangeArrowheads="1"/>
            </p:cNvSpPr>
            <p:nvPr/>
          </p:nvSpPr>
          <p:spPr bwMode="auto">
            <a:xfrm>
              <a:off x="10333" y="5873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9" name="Oval 314"/>
            <p:cNvSpPr>
              <a:spLocks noChangeArrowheads="1"/>
            </p:cNvSpPr>
            <p:nvPr/>
          </p:nvSpPr>
          <p:spPr bwMode="auto">
            <a:xfrm>
              <a:off x="10403" y="635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0" name="Oval 315"/>
            <p:cNvSpPr>
              <a:spLocks noChangeArrowheads="1"/>
            </p:cNvSpPr>
            <p:nvPr/>
          </p:nvSpPr>
          <p:spPr bwMode="auto">
            <a:xfrm>
              <a:off x="10832" y="6465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1" name="Oval 316"/>
            <p:cNvSpPr>
              <a:spLocks noChangeArrowheads="1"/>
            </p:cNvSpPr>
            <p:nvPr/>
          </p:nvSpPr>
          <p:spPr bwMode="auto">
            <a:xfrm>
              <a:off x="11385" y="666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2" name="Oval 317"/>
            <p:cNvSpPr>
              <a:spLocks noChangeArrowheads="1"/>
            </p:cNvSpPr>
            <p:nvPr/>
          </p:nvSpPr>
          <p:spPr bwMode="auto">
            <a:xfrm>
              <a:off x="11030" y="6582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3" name="Oval 318"/>
            <p:cNvSpPr>
              <a:spLocks noChangeArrowheads="1"/>
            </p:cNvSpPr>
            <p:nvPr/>
          </p:nvSpPr>
          <p:spPr bwMode="auto">
            <a:xfrm>
              <a:off x="11182" y="663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4" name="Oval 319"/>
            <p:cNvSpPr>
              <a:spLocks noChangeArrowheads="1"/>
            </p:cNvSpPr>
            <p:nvPr/>
          </p:nvSpPr>
          <p:spPr bwMode="auto">
            <a:xfrm>
              <a:off x="10478" y="4946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5" name="Oval 320"/>
            <p:cNvSpPr>
              <a:spLocks noChangeArrowheads="1"/>
            </p:cNvSpPr>
            <p:nvPr/>
          </p:nvSpPr>
          <p:spPr bwMode="auto">
            <a:xfrm>
              <a:off x="12925" y="6105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6" name="Oval 321"/>
            <p:cNvSpPr>
              <a:spLocks noChangeArrowheads="1"/>
            </p:cNvSpPr>
            <p:nvPr/>
          </p:nvSpPr>
          <p:spPr bwMode="auto">
            <a:xfrm>
              <a:off x="12041" y="6569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7" name="Oval 322"/>
            <p:cNvSpPr>
              <a:spLocks noChangeArrowheads="1"/>
            </p:cNvSpPr>
            <p:nvPr/>
          </p:nvSpPr>
          <p:spPr bwMode="auto">
            <a:xfrm>
              <a:off x="12330" y="640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8" name="Oval 323"/>
            <p:cNvSpPr>
              <a:spLocks noChangeArrowheads="1"/>
            </p:cNvSpPr>
            <p:nvPr/>
          </p:nvSpPr>
          <p:spPr bwMode="auto">
            <a:xfrm>
              <a:off x="10598" y="4543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9" name="Oval 324"/>
            <p:cNvSpPr>
              <a:spLocks noChangeArrowheads="1"/>
            </p:cNvSpPr>
            <p:nvPr/>
          </p:nvSpPr>
          <p:spPr bwMode="auto">
            <a:xfrm>
              <a:off x="10729" y="4328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0" name="Oval 325"/>
            <p:cNvSpPr>
              <a:spLocks noChangeArrowheads="1"/>
            </p:cNvSpPr>
            <p:nvPr/>
          </p:nvSpPr>
          <p:spPr bwMode="auto">
            <a:xfrm>
              <a:off x="10880" y="4433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1" name="Oval 326"/>
            <p:cNvSpPr>
              <a:spLocks noChangeArrowheads="1"/>
            </p:cNvSpPr>
            <p:nvPr/>
          </p:nvSpPr>
          <p:spPr bwMode="auto">
            <a:xfrm>
              <a:off x="10526" y="6498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2" name="Oval 327"/>
            <p:cNvSpPr>
              <a:spLocks noChangeArrowheads="1"/>
            </p:cNvSpPr>
            <p:nvPr/>
          </p:nvSpPr>
          <p:spPr bwMode="auto">
            <a:xfrm>
              <a:off x="11770" y="6670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3" name="Oval 328"/>
            <p:cNvSpPr>
              <a:spLocks noChangeArrowheads="1"/>
            </p:cNvSpPr>
            <p:nvPr/>
          </p:nvSpPr>
          <p:spPr bwMode="auto">
            <a:xfrm>
              <a:off x="11711" y="6807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4" name="Oval 329"/>
            <p:cNvSpPr>
              <a:spLocks noChangeArrowheads="1"/>
            </p:cNvSpPr>
            <p:nvPr/>
          </p:nvSpPr>
          <p:spPr bwMode="auto">
            <a:xfrm>
              <a:off x="10971" y="409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5" name="Oval 330"/>
            <p:cNvSpPr>
              <a:spLocks noChangeArrowheads="1"/>
            </p:cNvSpPr>
            <p:nvPr/>
          </p:nvSpPr>
          <p:spPr bwMode="auto">
            <a:xfrm>
              <a:off x="11118" y="409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6" name="Oval 331"/>
            <p:cNvSpPr>
              <a:spLocks noChangeArrowheads="1"/>
            </p:cNvSpPr>
            <p:nvPr/>
          </p:nvSpPr>
          <p:spPr bwMode="auto">
            <a:xfrm>
              <a:off x="13945" y="489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7" name="Oval 332"/>
            <p:cNvSpPr>
              <a:spLocks noChangeArrowheads="1"/>
            </p:cNvSpPr>
            <p:nvPr/>
          </p:nvSpPr>
          <p:spPr bwMode="auto">
            <a:xfrm>
              <a:off x="14116" y="4898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8" name="Oval 333"/>
            <p:cNvSpPr>
              <a:spLocks noChangeArrowheads="1"/>
            </p:cNvSpPr>
            <p:nvPr/>
          </p:nvSpPr>
          <p:spPr bwMode="auto">
            <a:xfrm>
              <a:off x="10981" y="4252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9" name="Oval 334"/>
            <p:cNvSpPr>
              <a:spLocks noChangeArrowheads="1"/>
            </p:cNvSpPr>
            <p:nvPr/>
          </p:nvSpPr>
          <p:spPr bwMode="auto">
            <a:xfrm>
              <a:off x="10880" y="4232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0" name="Oval 335"/>
            <p:cNvSpPr>
              <a:spLocks noChangeArrowheads="1"/>
            </p:cNvSpPr>
            <p:nvPr/>
          </p:nvSpPr>
          <p:spPr bwMode="auto">
            <a:xfrm>
              <a:off x="14366" y="4593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1" name="Oval 336"/>
            <p:cNvSpPr>
              <a:spLocks noChangeArrowheads="1"/>
            </p:cNvSpPr>
            <p:nvPr/>
          </p:nvSpPr>
          <p:spPr bwMode="auto">
            <a:xfrm>
              <a:off x="14148" y="470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2" name="Oval 337"/>
            <p:cNvSpPr>
              <a:spLocks noChangeArrowheads="1"/>
            </p:cNvSpPr>
            <p:nvPr/>
          </p:nvSpPr>
          <p:spPr bwMode="auto">
            <a:xfrm>
              <a:off x="14265" y="4771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3" name="Oval 338"/>
            <p:cNvSpPr>
              <a:spLocks noChangeArrowheads="1"/>
            </p:cNvSpPr>
            <p:nvPr/>
          </p:nvSpPr>
          <p:spPr bwMode="auto">
            <a:xfrm>
              <a:off x="10435" y="5335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4" name="Oval 339"/>
            <p:cNvSpPr>
              <a:spLocks noChangeArrowheads="1"/>
            </p:cNvSpPr>
            <p:nvPr/>
          </p:nvSpPr>
          <p:spPr bwMode="auto">
            <a:xfrm>
              <a:off x="11298" y="393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5" name="Oval 340"/>
            <p:cNvSpPr>
              <a:spLocks noChangeArrowheads="1"/>
            </p:cNvSpPr>
            <p:nvPr/>
          </p:nvSpPr>
          <p:spPr bwMode="auto">
            <a:xfrm>
              <a:off x="11177" y="395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6" name="Oval 341"/>
            <p:cNvSpPr>
              <a:spLocks noChangeArrowheads="1"/>
            </p:cNvSpPr>
            <p:nvPr/>
          </p:nvSpPr>
          <p:spPr bwMode="auto">
            <a:xfrm>
              <a:off x="12184" y="3296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" name="Oval 342"/>
            <p:cNvSpPr>
              <a:spLocks noChangeArrowheads="1"/>
            </p:cNvSpPr>
            <p:nvPr/>
          </p:nvSpPr>
          <p:spPr bwMode="auto">
            <a:xfrm>
              <a:off x="14634" y="336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" name="Oval 343"/>
            <p:cNvSpPr>
              <a:spLocks noChangeArrowheads="1"/>
            </p:cNvSpPr>
            <p:nvPr/>
          </p:nvSpPr>
          <p:spPr bwMode="auto">
            <a:xfrm>
              <a:off x="14634" y="356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9" name="Oval 344"/>
            <p:cNvSpPr>
              <a:spLocks noChangeArrowheads="1"/>
            </p:cNvSpPr>
            <p:nvPr/>
          </p:nvSpPr>
          <p:spPr bwMode="auto">
            <a:xfrm>
              <a:off x="14699" y="379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0" name="Oval 345"/>
            <p:cNvSpPr>
              <a:spLocks noChangeArrowheads="1"/>
            </p:cNvSpPr>
            <p:nvPr/>
          </p:nvSpPr>
          <p:spPr bwMode="auto">
            <a:xfrm>
              <a:off x="14550" y="3770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1" name="Oval 346"/>
            <p:cNvSpPr>
              <a:spLocks noChangeArrowheads="1"/>
            </p:cNvSpPr>
            <p:nvPr/>
          </p:nvSpPr>
          <p:spPr bwMode="auto">
            <a:xfrm>
              <a:off x="14627" y="3966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2" name="Oval 347"/>
            <p:cNvSpPr>
              <a:spLocks noChangeArrowheads="1"/>
            </p:cNvSpPr>
            <p:nvPr/>
          </p:nvSpPr>
          <p:spPr bwMode="auto">
            <a:xfrm>
              <a:off x="14572" y="4223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3" name="Oval 348"/>
            <p:cNvSpPr>
              <a:spLocks noChangeArrowheads="1"/>
            </p:cNvSpPr>
            <p:nvPr/>
          </p:nvSpPr>
          <p:spPr bwMode="auto">
            <a:xfrm>
              <a:off x="14487" y="4405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4" name="Oval 349"/>
            <p:cNvSpPr>
              <a:spLocks noChangeArrowheads="1"/>
            </p:cNvSpPr>
            <p:nvPr/>
          </p:nvSpPr>
          <p:spPr bwMode="auto">
            <a:xfrm>
              <a:off x="11770" y="3675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5" name="Oval 350"/>
            <p:cNvSpPr>
              <a:spLocks noChangeArrowheads="1"/>
            </p:cNvSpPr>
            <p:nvPr/>
          </p:nvSpPr>
          <p:spPr bwMode="auto">
            <a:xfrm>
              <a:off x="11810" y="353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6" name="Oval 351"/>
            <p:cNvSpPr>
              <a:spLocks noChangeArrowheads="1"/>
            </p:cNvSpPr>
            <p:nvPr/>
          </p:nvSpPr>
          <p:spPr bwMode="auto">
            <a:xfrm>
              <a:off x="11595" y="376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7" name="Oval 352"/>
            <p:cNvSpPr>
              <a:spLocks noChangeArrowheads="1"/>
            </p:cNvSpPr>
            <p:nvPr/>
          </p:nvSpPr>
          <p:spPr bwMode="auto">
            <a:xfrm>
              <a:off x="11595" y="3625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8" name="Oval 353"/>
            <p:cNvSpPr>
              <a:spLocks noChangeArrowheads="1"/>
            </p:cNvSpPr>
            <p:nvPr/>
          </p:nvSpPr>
          <p:spPr bwMode="auto">
            <a:xfrm>
              <a:off x="11439" y="388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9" name="Oval 354"/>
            <p:cNvSpPr>
              <a:spLocks noChangeArrowheads="1"/>
            </p:cNvSpPr>
            <p:nvPr/>
          </p:nvSpPr>
          <p:spPr bwMode="auto">
            <a:xfrm>
              <a:off x="11438" y="374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0" name="Oval 355"/>
            <p:cNvSpPr>
              <a:spLocks noChangeArrowheads="1"/>
            </p:cNvSpPr>
            <p:nvPr/>
          </p:nvSpPr>
          <p:spPr bwMode="auto">
            <a:xfrm>
              <a:off x="13244" y="301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1" name="Oval 356"/>
            <p:cNvSpPr>
              <a:spLocks noChangeArrowheads="1"/>
            </p:cNvSpPr>
            <p:nvPr/>
          </p:nvSpPr>
          <p:spPr bwMode="auto">
            <a:xfrm>
              <a:off x="13346" y="294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2" name="Oval 357"/>
            <p:cNvSpPr>
              <a:spLocks noChangeArrowheads="1"/>
            </p:cNvSpPr>
            <p:nvPr/>
          </p:nvSpPr>
          <p:spPr bwMode="auto">
            <a:xfrm>
              <a:off x="13564" y="289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3" name="Oval 358"/>
            <p:cNvSpPr>
              <a:spLocks noChangeArrowheads="1"/>
            </p:cNvSpPr>
            <p:nvPr/>
          </p:nvSpPr>
          <p:spPr bwMode="auto">
            <a:xfrm>
              <a:off x="13751" y="2890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4" name="Oval 359"/>
            <p:cNvSpPr>
              <a:spLocks noChangeArrowheads="1"/>
            </p:cNvSpPr>
            <p:nvPr/>
          </p:nvSpPr>
          <p:spPr bwMode="auto">
            <a:xfrm>
              <a:off x="13969" y="2884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5" name="Oval 360"/>
            <p:cNvSpPr>
              <a:spLocks noChangeArrowheads="1"/>
            </p:cNvSpPr>
            <p:nvPr/>
          </p:nvSpPr>
          <p:spPr bwMode="auto">
            <a:xfrm>
              <a:off x="12142" y="3461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6" name="Oval 361"/>
            <p:cNvSpPr>
              <a:spLocks noChangeArrowheads="1"/>
            </p:cNvSpPr>
            <p:nvPr/>
          </p:nvSpPr>
          <p:spPr bwMode="auto">
            <a:xfrm>
              <a:off x="12041" y="3398"/>
              <a:ext cx="101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7" name="Oval 362"/>
            <p:cNvSpPr>
              <a:spLocks noChangeArrowheads="1"/>
            </p:cNvSpPr>
            <p:nvPr/>
          </p:nvSpPr>
          <p:spPr bwMode="auto">
            <a:xfrm>
              <a:off x="11939" y="3548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8" name="Oval 363"/>
            <p:cNvSpPr>
              <a:spLocks noChangeArrowheads="1"/>
            </p:cNvSpPr>
            <p:nvPr/>
          </p:nvSpPr>
          <p:spPr bwMode="auto">
            <a:xfrm>
              <a:off x="12925" y="309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9" name="Oval 364"/>
            <p:cNvSpPr>
              <a:spLocks noChangeArrowheads="1"/>
            </p:cNvSpPr>
            <p:nvPr/>
          </p:nvSpPr>
          <p:spPr bwMode="auto">
            <a:xfrm>
              <a:off x="12757" y="323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0" name="Oval 365"/>
            <p:cNvSpPr>
              <a:spLocks noChangeArrowheads="1"/>
            </p:cNvSpPr>
            <p:nvPr/>
          </p:nvSpPr>
          <p:spPr bwMode="auto">
            <a:xfrm>
              <a:off x="12570" y="313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1" name="Oval 366"/>
            <p:cNvSpPr>
              <a:spLocks noChangeArrowheads="1"/>
            </p:cNvSpPr>
            <p:nvPr/>
          </p:nvSpPr>
          <p:spPr bwMode="auto">
            <a:xfrm>
              <a:off x="12605" y="3289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2" name="Oval 367"/>
            <p:cNvSpPr>
              <a:spLocks noChangeArrowheads="1"/>
            </p:cNvSpPr>
            <p:nvPr/>
          </p:nvSpPr>
          <p:spPr bwMode="auto">
            <a:xfrm>
              <a:off x="12387" y="3184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3" name="Oval 368"/>
            <p:cNvSpPr>
              <a:spLocks noChangeArrowheads="1"/>
            </p:cNvSpPr>
            <p:nvPr/>
          </p:nvSpPr>
          <p:spPr bwMode="auto">
            <a:xfrm>
              <a:off x="12432" y="3391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4" name="Oval 369"/>
            <p:cNvSpPr>
              <a:spLocks noChangeArrowheads="1"/>
            </p:cNvSpPr>
            <p:nvPr/>
          </p:nvSpPr>
          <p:spPr bwMode="auto">
            <a:xfrm>
              <a:off x="12318" y="3392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5" name="Oval 370"/>
            <p:cNvSpPr>
              <a:spLocks noChangeArrowheads="1"/>
            </p:cNvSpPr>
            <p:nvPr/>
          </p:nvSpPr>
          <p:spPr bwMode="auto">
            <a:xfrm>
              <a:off x="12432" y="6498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6" name="Oval 371"/>
            <p:cNvSpPr>
              <a:spLocks noChangeArrowheads="1"/>
            </p:cNvSpPr>
            <p:nvPr/>
          </p:nvSpPr>
          <p:spPr bwMode="auto">
            <a:xfrm>
              <a:off x="13027" y="3080"/>
              <a:ext cx="101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7" name="Oval 372"/>
            <p:cNvSpPr>
              <a:spLocks noChangeArrowheads="1"/>
            </p:cNvSpPr>
            <p:nvPr/>
          </p:nvSpPr>
          <p:spPr bwMode="auto">
            <a:xfrm>
              <a:off x="12707" y="3099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8" name="Oval 373"/>
            <p:cNvSpPr>
              <a:spLocks noChangeArrowheads="1"/>
            </p:cNvSpPr>
            <p:nvPr/>
          </p:nvSpPr>
          <p:spPr bwMode="auto">
            <a:xfrm>
              <a:off x="13128" y="2984"/>
              <a:ext cx="102" cy="1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9" name="Oval 374"/>
            <p:cNvSpPr>
              <a:spLocks noChangeArrowheads="1"/>
            </p:cNvSpPr>
            <p:nvPr/>
          </p:nvSpPr>
          <p:spPr bwMode="auto">
            <a:xfrm>
              <a:off x="12687" y="6327"/>
              <a:ext cx="102" cy="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0" name="Oval 375"/>
            <p:cNvSpPr>
              <a:spLocks noChangeArrowheads="1"/>
            </p:cNvSpPr>
            <p:nvPr/>
          </p:nvSpPr>
          <p:spPr bwMode="auto">
            <a:xfrm>
              <a:off x="14998" y="2816"/>
              <a:ext cx="168" cy="1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58" name="AutoShape 376"/>
          <p:cNvSpPr>
            <a:spLocks noChangeArrowheads="1"/>
          </p:cNvSpPr>
          <p:nvPr/>
        </p:nvSpPr>
        <p:spPr bwMode="auto">
          <a:xfrm>
            <a:off x="1927226" y="3284538"/>
            <a:ext cx="8467725" cy="3554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9" name="AutoShape 377"/>
          <p:cNvSpPr>
            <a:spLocks noChangeArrowheads="1"/>
          </p:cNvSpPr>
          <p:nvPr/>
        </p:nvSpPr>
        <p:spPr bwMode="auto">
          <a:xfrm>
            <a:off x="8383588" y="4905376"/>
            <a:ext cx="703262" cy="1687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0" name="AutoShape 378"/>
          <p:cNvSpPr>
            <a:spLocks noChangeArrowheads="1"/>
          </p:cNvSpPr>
          <p:nvPr/>
        </p:nvSpPr>
        <p:spPr bwMode="auto">
          <a:xfrm>
            <a:off x="9229726" y="3440113"/>
            <a:ext cx="703263" cy="1689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1" name="AutoShape 379"/>
          <p:cNvSpPr>
            <a:spLocks noChangeArrowheads="1"/>
          </p:cNvSpPr>
          <p:nvPr/>
        </p:nvSpPr>
        <p:spPr bwMode="auto">
          <a:xfrm>
            <a:off x="6361114" y="3879850"/>
            <a:ext cx="701675" cy="1689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AutoShape 380"/>
          <p:cNvSpPr>
            <a:spLocks noChangeArrowheads="1"/>
          </p:cNvSpPr>
          <p:nvPr/>
        </p:nvSpPr>
        <p:spPr bwMode="auto">
          <a:xfrm>
            <a:off x="7118351" y="3729038"/>
            <a:ext cx="703263" cy="16875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AutoShape 381"/>
          <p:cNvSpPr>
            <a:spLocks noChangeArrowheads="1"/>
          </p:cNvSpPr>
          <p:nvPr/>
        </p:nvSpPr>
        <p:spPr bwMode="auto">
          <a:xfrm>
            <a:off x="8383588" y="3473450"/>
            <a:ext cx="703262" cy="1689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8862" name="AutoShape 382"/>
          <p:cNvSpPr>
            <a:spLocks noChangeArrowheads="1"/>
          </p:cNvSpPr>
          <p:nvPr/>
        </p:nvSpPr>
        <p:spPr bwMode="auto">
          <a:xfrm>
            <a:off x="3992564" y="6410325"/>
            <a:ext cx="1906587" cy="280988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prstClr val="black"/>
                </a:solidFill>
                <a:latin typeface="Calibri" panose="020F0502020204030204" pitchFamily="34" charset="0"/>
              </a:rPr>
              <a:t>Phase prolifératrice</a:t>
            </a:r>
            <a:endParaRPr lang="fr-FR" altLang="en-US" sz="2400">
              <a:solidFill>
                <a:prstClr val="black"/>
              </a:solidFill>
            </a:endParaRPr>
          </a:p>
        </p:txBody>
      </p:sp>
      <p:sp>
        <p:nvSpPr>
          <p:cNvPr id="148863" name="AutoShape 383"/>
          <p:cNvSpPr>
            <a:spLocks noChangeArrowheads="1"/>
          </p:cNvSpPr>
          <p:nvPr/>
        </p:nvSpPr>
        <p:spPr bwMode="auto">
          <a:xfrm>
            <a:off x="6248400" y="6443664"/>
            <a:ext cx="3506788" cy="249237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prstClr val="black"/>
                </a:solidFill>
                <a:latin typeface="Calibri" panose="020F0502020204030204" pitchFamily="34" charset="0"/>
              </a:rPr>
              <a:t>Phase sécrétrice Dentelle utérine</a:t>
            </a:r>
            <a:endParaRPr lang="fr-FR" altLang="en-US" sz="1100">
              <a:solidFill>
                <a:prstClr val="black"/>
              </a:solidFill>
            </a:endParaRPr>
          </a:p>
        </p:txBody>
      </p:sp>
      <p:sp>
        <p:nvSpPr>
          <p:cNvPr id="2066" name="Freeform 384"/>
          <p:cNvSpPr>
            <a:spLocks/>
          </p:cNvSpPr>
          <p:nvPr/>
        </p:nvSpPr>
        <p:spPr bwMode="auto">
          <a:xfrm>
            <a:off x="2759076" y="3735388"/>
            <a:ext cx="912813" cy="1492250"/>
          </a:xfrm>
          <a:custGeom>
            <a:avLst/>
            <a:gdLst>
              <a:gd name="T0" fmla="*/ 0 w 1395"/>
              <a:gd name="T1" fmla="*/ 61751 h 3214"/>
              <a:gd name="T2" fmla="*/ 326519 w 1395"/>
              <a:gd name="T3" fmla="*/ 201041 h 3214"/>
              <a:gd name="T4" fmla="*/ 461314 w 1395"/>
              <a:gd name="T5" fmla="*/ 345901 h 3214"/>
              <a:gd name="T6" fmla="*/ 531329 w 1395"/>
              <a:gd name="T7" fmla="*/ 540442 h 3214"/>
              <a:gd name="T8" fmla="*/ 762313 w 1395"/>
              <a:gd name="T9" fmla="*/ 767947 h 3214"/>
              <a:gd name="T10" fmla="*/ 785216 w 1395"/>
              <a:gd name="T11" fmla="*/ 994988 h 3214"/>
              <a:gd name="T12" fmla="*/ 902998 w 1395"/>
              <a:gd name="T13" fmla="*/ 1280531 h 3214"/>
              <a:gd name="T14" fmla="*/ 726324 w 1395"/>
              <a:gd name="T15" fmla="*/ 1461606 h 3214"/>
              <a:gd name="T16" fmla="*/ 520205 w 1395"/>
              <a:gd name="T17" fmla="*/ 1336246 h 3214"/>
              <a:gd name="T18" fmla="*/ 128252 w 1395"/>
              <a:gd name="T19" fmla="*/ 573407 h 3214"/>
              <a:gd name="T20" fmla="*/ 0 w 1395"/>
              <a:gd name="T21" fmla="*/ 61751 h 3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95"/>
              <a:gd name="T34" fmla="*/ 0 h 3214"/>
              <a:gd name="T35" fmla="*/ 1395 w 1395"/>
              <a:gd name="T36" fmla="*/ 3214 h 32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95" h="3214">
                <a:moveTo>
                  <a:pt x="0" y="133"/>
                </a:moveTo>
                <a:cubicBezTo>
                  <a:pt x="50" y="0"/>
                  <a:pt x="382" y="331"/>
                  <a:pt x="499" y="433"/>
                </a:cubicBezTo>
                <a:cubicBezTo>
                  <a:pt x="616" y="535"/>
                  <a:pt x="705" y="745"/>
                  <a:pt x="705" y="745"/>
                </a:cubicBezTo>
                <a:cubicBezTo>
                  <a:pt x="705" y="745"/>
                  <a:pt x="812" y="1164"/>
                  <a:pt x="812" y="1164"/>
                </a:cubicBezTo>
                <a:cubicBezTo>
                  <a:pt x="812" y="1164"/>
                  <a:pt x="1165" y="1654"/>
                  <a:pt x="1165" y="1654"/>
                </a:cubicBezTo>
                <a:cubicBezTo>
                  <a:pt x="1165" y="1654"/>
                  <a:pt x="1200" y="2143"/>
                  <a:pt x="1200" y="2143"/>
                </a:cubicBezTo>
                <a:cubicBezTo>
                  <a:pt x="1200" y="2143"/>
                  <a:pt x="1395" y="2591"/>
                  <a:pt x="1380" y="2758"/>
                </a:cubicBezTo>
                <a:cubicBezTo>
                  <a:pt x="1365" y="2925"/>
                  <a:pt x="1207" y="3128"/>
                  <a:pt x="1110" y="3148"/>
                </a:cubicBezTo>
                <a:cubicBezTo>
                  <a:pt x="1003" y="3214"/>
                  <a:pt x="1002" y="3129"/>
                  <a:pt x="795" y="2878"/>
                </a:cubicBezTo>
                <a:lnTo>
                  <a:pt x="196" y="1235"/>
                </a:lnTo>
                <a:lnTo>
                  <a:pt x="0" y="133"/>
                </a:lnTo>
                <a:close/>
              </a:path>
            </a:pathLst>
          </a:custGeom>
          <a:gradFill rotWithShape="0">
            <a:gsLst>
              <a:gs pos="0">
                <a:srgbClr val="F2CCCC"/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7" name="AutoShape 385"/>
          <p:cNvSpPr>
            <a:spLocks noChangeArrowheads="1"/>
          </p:cNvSpPr>
          <p:nvPr/>
        </p:nvSpPr>
        <p:spPr bwMode="auto">
          <a:xfrm>
            <a:off x="2792414" y="4108451"/>
            <a:ext cx="293687" cy="6778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0000"/>
              </a:gs>
              <a:gs pos="100000">
                <a:srgbClr val="F2CC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8" name="AutoShape 386"/>
          <p:cNvSpPr>
            <a:spLocks noChangeArrowheads="1"/>
          </p:cNvSpPr>
          <p:nvPr/>
        </p:nvSpPr>
        <p:spPr bwMode="auto">
          <a:xfrm>
            <a:off x="4878388" y="5421313"/>
            <a:ext cx="544512" cy="487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9" name="AutoShape 387"/>
          <p:cNvSpPr>
            <a:spLocks noChangeArrowheads="1"/>
          </p:cNvSpPr>
          <p:nvPr/>
        </p:nvSpPr>
        <p:spPr bwMode="auto">
          <a:xfrm>
            <a:off x="5700713" y="4667251"/>
            <a:ext cx="449262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0" name="AutoShape 388"/>
          <p:cNvSpPr>
            <a:spLocks noChangeArrowheads="1"/>
          </p:cNvSpPr>
          <p:nvPr/>
        </p:nvSpPr>
        <p:spPr bwMode="auto">
          <a:xfrm>
            <a:off x="6361114" y="4308476"/>
            <a:ext cx="701675" cy="1687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B8B7"/>
              </a:gs>
              <a:gs pos="100000">
                <a:srgbClr val="FAF1F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1" name="Freeform 389"/>
          <p:cNvSpPr>
            <a:spLocks/>
          </p:cNvSpPr>
          <p:nvPr/>
        </p:nvSpPr>
        <p:spPr bwMode="auto">
          <a:xfrm>
            <a:off x="2706689" y="3552825"/>
            <a:ext cx="7500937" cy="2876550"/>
          </a:xfrm>
          <a:custGeom>
            <a:avLst/>
            <a:gdLst>
              <a:gd name="T0" fmla="*/ 151026 w 11473"/>
              <a:gd name="T1" fmla="*/ 695220 h 6194"/>
              <a:gd name="T2" fmla="*/ 202021 w 11473"/>
              <a:gd name="T3" fmla="*/ 1004981 h 6194"/>
              <a:gd name="T4" fmla="*/ 277861 w 11473"/>
              <a:gd name="T5" fmla="*/ 795533 h 6194"/>
              <a:gd name="T6" fmla="*/ 480536 w 11473"/>
              <a:gd name="T7" fmla="*/ 868445 h 6194"/>
              <a:gd name="T8" fmla="*/ 594949 w 11473"/>
              <a:gd name="T9" fmla="*/ 1187959 h 6194"/>
              <a:gd name="T10" fmla="*/ 606717 w 11473"/>
              <a:gd name="T11" fmla="*/ 1452672 h 6194"/>
              <a:gd name="T12" fmla="*/ 2239232 w 11473"/>
              <a:gd name="T13" fmla="*/ 2146035 h 6194"/>
              <a:gd name="T14" fmla="*/ 2366067 w 11473"/>
              <a:gd name="T15" fmla="*/ 1781473 h 6194"/>
              <a:gd name="T16" fmla="*/ 3036857 w 11473"/>
              <a:gd name="T17" fmla="*/ 1352359 h 6194"/>
              <a:gd name="T18" fmla="*/ 3138194 w 11473"/>
              <a:gd name="T19" fmla="*/ 1671873 h 6194"/>
              <a:gd name="T20" fmla="*/ 3201612 w 11473"/>
              <a:gd name="T21" fmla="*/ 1881786 h 6194"/>
              <a:gd name="T22" fmla="*/ 3188536 w 11473"/>
              <a:gd name="T23" fmla="*/ 1625896 h 6194"/>
              <a:gd name="T24" fmla="*/ 3150616 w 11473"/>
              <a:gd name="T25" fmla="*/ 1333783 h 6194"/>
              <a:gd name="T26" fmla="*/ 3555966 w 11473"/>
              <a:gd name="T27" fmla="*/ 813645 h 6194"/>
              <a:gd name="T28" fmla="*/ 4011004 w 11473"/>
              <a:gd name="T29" fmla="*/ 1069534 h 6194"/>
              <a:gd name="T30" fmla="*/ 3846903 w 11473"/>
              <a:gd name="T31" fmla="*/ 1315671 h 6194"/>
              <a:gd name="T32" fmla="*/ 3910320 w 11473"/>
              <a:gd name="T33" fmla="*/ 1562272 h 6194"/>
              <a:gd name="T34" fmla="*/ 3973084 w 11473"/>
              <a:gd name="T35" fmla="*/ 1918474 h 6194"/>
              <a:gd name="T36" fmla="*/ 4086844 w 11473"/>
              <a:gd name="T37" fmla="*/ 2018322 h 6194"/>
              <a:gd name="T38" fmla="*/ 3986160 w 11473"/>
              <a:gd name="T39" fmla="*/ 1616608 h 6194"/>
              <a:gd name="T40" fmla="*/ 4150915 w 11473"/>
              <a:gd name="T41" fmla="*/ 1324495 h 6194"/>
              <a:gd name="T42" fmla="*/ 4061346 w 11473"/>
              <a:gd name="T43" fmla="*/ 1060246 h 6194"/>
              <a:gd name="T44" fmla="*/ 4681793 w 11473"/>
              <a:gd name="T45" fmla="*/ 831757 h 6194"/>
              <a:gd name="T46" fmla="*/ 4530113 w 11473"/>
              <a:gd name="T47" fmla="*/ 1206535 h 6194"/>
              <a:gd name="T48" fmla="*/ 4732788 w 11473"/>
              <a:gd name="T49" fmla="*/ 1461960 h 6194"/>
              <a:gd name="T50" fmla="*/ 4796206 w 11473"/>
              <a:gd name="T51" fmla="*/ 1461960 h 6194"/>
              <a:gd name="T52" fmla="*/ 4770054 w 11473"/>
              <a:gd name="T53" fmla="*/ 1151270 h 6194"/>
              <a:gd name="T54" fmla="*/ 4828242 w 11473"/>
              <a:gd name="T55" fmla="*/ 717048 h 6194"/>
              <a:gd name="T56" fmla="*/ 5744857 w 11473"/>
              <a:gd name="T57" fmla="*/ 950645 h 6194"/>
              <a:gd name="T58" fmla="*/ 5922034 w 11473"/>
              <a:gd name="T59" fmla="*/ 1224182 h 6194"/>
              <a:gd name="T60" fmla="*/ 5706937 w 11473"/>
              <a:gd name="T61" fmla="*/ 1635184 h 6194"/>
              <a:gd name="T62" fmla="*/ 5845540 w 11473"/>
              <a:gd name="T63" fmla="*/ 1936122 h 6194"/>
              <a:gd name="T64" fmla="*/ 5946878 w 11473"/>
              <a:gd name="T65" fmla="*/ 2255635 h 6194"/>
              <a:gd name="T66" fmla="*/ 6187473 w 11473"/>
              <a:gd name="T67" fmla="*/ 1982098 h 6194"/>
              <a:gd name="T68" fmla="*/ 6276388 w 11473"/>
              <a:gd name="T69" fmla="*/ 1753609 h 6194"/>
              <a:gd name="T70" fmla="*/ 6200548 w 11473"/>
              <a:gd name="T71" fmla="*/ 1461960 h 6194"/>
              <a:gd name="T72" fmla="*/ 6276388 w 11473"/>
              <a:gd name="T73" fmla="*/ 1151270 h 6194"/>
              <a:gd name="T74" fmla="*/ 6162629 w 11473"/>
              <a:gd name="T75" fmla="*/ 923245 h 6194"/>
              <a:gd name="T76" fmla="*/ 6136477 w 11473"/>
              <a:gd name="T77" fmla="*/ 502955 h 6194"/>
              <a:gd name="T78" fmla="*/ 6883759 w 11473"/>
              <a:gd name="T79" fmla="*/ 677108 h 6194"/>
              <a:gd name="T80" fmla="*/ 6678469 w 11473"/>
              <a:gd name="T81" fmla="*/ 1215359 h 6194"/>
              <a:gd name="T82" fmla="*/ 6858261 w 11473"/>
              <a:gd name="T83" fmla="*/ 1516296 h 6194"/>
              <a:gd name="T84" fmla="*/ 7139391 w 11473"/>
              <a:gd name="T85" fmla="*/ 1856243 h 6194"/>
              <a:gd name="T86" fmla="*/ 6984443 w 11473"/>
              <a:gd name="T87" fmla="*/ 1279447 h 6194"/>
              <a:gd name="T88" fmla="*/ 6959599 w 11473"/>
              <a:gd name="T89" fmla="*/ 941357 h 6194"/>
              <a:gd name="T90" fmla="*/ 7098856 w 11473"/>
              <a:gd name="T91" fmla="*/ 722156 h 6194"/>
              <a:gd name="T92" fmla="*/ 7500937 w 11473"/>
              <a:gd name="T93" fmla="*/ 523389 h 6194"/>
              <a:gd name="T94" fmla="*/ 0 w 11473"/>
              <a:gd name="T95" fmla="*/ 394283 h 61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473"/>
              <a:gd name="T145" fmla="*/ 0 h 6194"/>
              <a:gd name="T146" fmla="*/ 11473 w 11473"/>
              <a:gd name="T147" fmla="*/ 6194 h 61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473" h="6194">
                <a:moveTo>
                  <a:pt x="0" y="849"/>
                </a:moveTo>
                <a:cubicBezTo>
                  <a:pt x="61" y="0"/>
                  <a:pt x="348" y="995"/>
                  <a:pt x="386" y="1103"/>
                </a:cubicBezTo>
                <a:cubicBezTo>
                  <a:pt x="424" y="1211"/>
                  <a:pt x="244" y="1396"/>
                  <a:pt x="231" y="1497"/>
                </a:cubicBezTo>
                <a:lnTo>
                  <a:pt x="309" y="1713"/>
                </a:lnTo>
                <a:lnTo>
                  <a:pt x="328" y="1948"/>
                </a:lnTo>
                <a:cubicBezTo>
                  <a:pt x="328" y="2024"/>
                  <a:pt x="264" y="2135"/>
                  <a:pt x="309" y="2164"/>
                </a:cubicBezTo>
                <a:cubicBezTo>
                  <a:pt x="354" y="2194"/>
                  <a:pt x="548" y="2181"/>
                  <a:pt x="600" y="2126"/>
                </a:cubicBezTo>
                <a:cubicBezTo>
                  <a:pt x="651" y="2071"/>
                  <a:pt x="647" y="1900"/>
                  <a:pt x="618" y="1831"/>
                </a:cubicBezTo>
                <a:cubicBezTo>
                  <a:pt x="589" y="1762"/>
                  <a:pt x="434" y="1798"/>
                  <a:pt x="425" y="1713"/>
                </a:cubicBezTo>
                <a:cubicBezTo>
                  <a:pt x="416" y="1628"/>
                  <a:pt x="522" y="1319"/>
                  <a:pt x="561" y="1319"/>
                </a:cubicBezTo>
                <a:cubicBezTo>
                  <a:pt x="600" y="1319"/>
                  <a:pt x="629" y="1621"/>
                  <a:pt x="658" y="1713"/>
                </a:cubicBezTo>
                <a:lnTo>
                  <a:pt x="735" y="1870"/>
                </a:lnTo>
                <a:cubicBezTo>
                  <a:pt x="771" y="1916"/>
                  <a:pt x="861" y="1897"/>
                  <a:pt x="870" y="1988"/>
                </a:cubicBezTo>
                <a:cubicBezTo>
                  <a:pt x="880" y="2080"/>
                  <a:pt x="786" y="2325"/>
                  <a:pt x="793" y="2420"/>
                </a:cubicBezTo>
                <a:lnTo>
                  <a:pt x="910" y="2558"/>
                </a:lnTo>
                <a:lnTo>
                  <a:pt x="813" y="2814"/>
                </a:lnTo>
                <a:lnTo>
                  <a:pt x="928" y="2931"/>
                </a:lnTo>
                <a:lnTo>
                  <a:pt x="928" y="3128"/>
                </a:lnTo>
                <a:cubicBezTo>
                  <a:pt x="1087" y="3430"/>
                  <a:pt x="1470" y="4586"/>
                  <a:pt x="1877" y="4740"/>
                </a:cubicBezTo>
                <a:cubicBezTo>
                  <a:pt x="2284" y="4893"/>
                  <a:pt x="3110" y="4072"/>
                  <a:pt x="3367" y="4052"/>
                </a:cubicBezTo>
                <a:cubicBezTo>
                  <a:pt x="3625" y="4032"/>
                  <a:pt x="3400" y="4506"/>
                  <a:pt x="3425" y="4621"/>
                </a:cubicBezTo>
                <a:cubicBezTo>
                  <a:pt x="3451" y="4736"/>
                  <a:pt x="3490" y="4795"/>
                  <a:pt x="3522" y="4740"/>
                </a:cubicBezTo>
                <a:cubicBezTo>
                  <a:pt x="3555" y="4685"/>
                  <a:pt x="3603" y="4438"/>
                  <a:pt x="3619" y="4288"/>
                </a:cubicBezTo>
                <a:cubicBezTo>
                  <a:pt x="3636" y="4138"/>
                  <a:pt x="3439" y="4138"/>
                  <a:pt x="3619" y="3836"/>
                </a:cubicBezTo>
                <a:cubicBezTo>
                  <a:pt x="3800" y="3534"/>
                  <a:pt x="4515" y="2666"/>
                  <a:pt x="4702" y="2479"/>
                </a:cubicBezTo>
                <a:cubicBezTo>
                  <a:pt x="4890" y="2292"/>
                  <a:pt x="4751" y="2643"/>
                  <a:pt x="4742" y="2715"/>
                </a:cubicBezTo>
                <a:cubicBezTo>
                  <a:pt x="4742" y="2715"/>
                  <a:pt x="4645" y="2912"/>
                  <a:pt x="4645" y="2912"/>
                </a:cubicBezTo>
                <a:cubicBezTo>
                  <a:pt x="4645" y="2912"/>
                  <a:pt x="4726" y="3033"/>
                  <a:pt x="4722" y="3108"/>
                </a:cubicBezTo>
                <a:cubicBezTo>
                  <a:pt x="4719" y="3183"/>
                  <a:pt x="4612" y="3282"/>
                  <a:pt x="4625" y="3364"/>
                </a:cubicBezTo>
                <a:cubicBezTo>
                  <a:pt x="4638" y="3446"/>
                  <a:pt x="4787" y="3512"/>
                  <a:pt x="4800" y="3600"/>
                </a:cubicBezTo>
                <a:cubicBezTo>
                  <a:pt x="4800" y="3600"/>
                  <a:pt x="4702" y="3895"/>
                  <a:pt x="4702" y="3895"/>
                </a:cubicBezTo>
                <a:cubicBezTo>
                  <a:pt x="4702" y="3895"/>
                  <a:pt x="4729" y="4203"/>
                  <a:pt x="4761" y="4229"/>
                </a:cubicBezTo>
                <a:cubicBezTo>
                  <a:pt x="4794" y="4255"/>
                  <a:pt x="4884" y="4101"/>
                  <a:pt x="4897" y="4052"/>
                </a:cubicBezTo>
                <a:cubicBezTo>
                  <a:pt x="4909" y="4003"/>
                  <a:pt x="4833" y="3988"/>
                  <a:pt x="4839" y="3933"/>
                </a:cubicBezTo>
                <a:lnTo>
                  <a:pt x="4935" y="3717"/>
                </a:lnTo>
                <a:lnTo>
                  <a:pt x="4877" y="3501"/>
                </a:lnTo>
                <a:cubicBezTo>
                  <a:pt x="4900" y="3419"/>
                  <a:pt x="5064" y="3315"/>
                  <a:pt x="5071" y="3227"/>
                </a:cubicBezTo>
                <a:cubicBezTo>
                  <a:pt x="5078" y="3139"/>
                  <a:pt x="4958" y="3030"/>
                  <a:pt x="4916" y="2971"/>
                </a:cubicBezTo>
                <a:lnTo>
                  <a:pt x="4819" y="2872"/>
                </a:lnTo>
                <a:lnTo>
                  <a:pt x="4897" y="2519"/>
                </a:lnTo>
                <a:cubicBezTo>
                  <a:pt x="4906" y="2404"/>
                  <a:pt x="4787" y="2312"/>
                  <a:pt x="4877" y="2184"/>
                </a:cubicBezTo>
                <a:cubicBezTo>
                  <a:pt x="4967" y="2056"/>
                  <a:pt x="5239" y="1840"/>
                  <a:pt x="5439" y="1752"/>
                </a:cubicBezTo>
                <a:cubicBezTo>
                  <a:pt x="5639" y="1664"/>
                  <a:pt x="5964" y="1650"/>
                  <a:pt x="6077" y="1654"/>
                </a:cubicBezTo>
                <a:cubicBezTo>
                  <a:pt x="6190" y="1657"/>
                  <a:pt x="6107" y="1663"/>
                  <a:pt x="6116" y="1771"/>
                </a:cubicBezTo>
                <a:lnTo>
                  <a:pt x="6135" y="2303"/>
                </a:lnTo>
                <a:cubicBezTo>
                  <a:pt x="6109" y="2407"/>
                  <a:pt x="5978" y="2345"/>
                  <a:pt x="5961" y="2400"/>
                </a:cubicBezTo>
                <a:cubicBezTo>
                  <a:pt x="5945" y="2456"/>
                  <a:pt x="6052" y="2565"/>
                  <a:pt x="6039" y="2636"/>
                </a:cubicBezTo>
                <a:cubicBezTo>
                  <a:pt x="6026" y="2708"/>
                  <a:pt x="5904" y="2768"/>
                  <a:pt x="5884" y="2833"/>
                </a:cubicBezTo>
                <a:cubicBezTo>
                  <a:pt x="5864" y="2899"/>
                  <a:pt x="5935" y="2991"/>
                  <a:pt x="5922" y="3030"/>
                </a:cubicBezTo>
                <a:cubicBezTo>
                  <a:pt x="5909" y="3068"/>
                  <a:pt x="5797" y="3014"/>
                  <a:pt x="5806" y="3069"/>
                </a:cubicBezTo>
                <a:cubicBezTo>
                  <a:pt x="5816" y="3125"/>
                  <a:pt x="5972" y="3265"/>
                  <a:pt x="5981" y="3364"/>
                </a:cubicBezTo>
                <a:cubicBezTo>
                  <a:pt x="5990" y="3463"/>
                  <a:pt x="5855" y="3591"/>
                  <a:pt x="5864" y="3659"/>
                </a:cubicBezTo>
                <a:cubicBezTo>
                  <a:pt x="5873" y="3727"/>
                  <a:pt x="6003" y="3697"/>
                  <a:pt x="6039" y="3776"/>
                </a:cubicBezTo>
                <a:lnTo>
                  <a:pt x="6077" y="4131"/>
                </a:lnTo>
                <a:lnTo>
                  <a:pt x="6019" y="4464"/>
                </a:lnTo>
                <a:cubicBezTo>
                  <a:pt x="6026" y="4555"/>
                  <a:pt x="6078" y="4701"/>
                  <a:pt x="6116" y="4681"/>
                </a:cubicBezTo>
                <a:cubicBezTo>
                  <a:pt x="6154" y="4661"/>
                  <a:pt x="6242" y="4447"/>
                  <a:pt x="6251" y="4346"/>
                </a:cubicBezTo>
                <a:cubicBezTo>
                  <a:pt x="6261" y="4246"/>
                  <a:pt x="6168" y="4193"/>
                  <a:pt x="6174" y="4072"/>
                </a:cubicBezTo>
                <a:cubicBezTo>
                  <a:pt x="6180" y="3951"/>
                  <a:pt x="6516" y="3722"/>
                  <a:pt x="6290" y="3619"/>
                </a:cubicBezTo>
                <a:cubicBezTo>
                  <a:pt x="6063" y="3515"/>
                  <a:pt x="6042" y="3592"/>
                  <a:pt x="6097" y="3481"/>
                </a:cubicBezTo>
                <a:cubicBezTo>
                  <a:pt x="6129" y="3432"/>
                  <a:pt x="6475" y="3390"/>
                  <a:pt x="6484" y="3324"/>
                </a:cubicBezTo>
                <a:cubicBezTo>
                  <a:pt x="6493" y="3258"/>
                  <a:pt x="6176" y="3167"/>
                  <a:pt x="6154" y="3088"/>
                </a:cubicBezTo>
                <a:cubicBezTo>
                  <a:pt x="6132" y="3010"/>
                  <a:pt x="6345" y="2907"/>
                  <a:pt x="6349" y="2852"/>
                </a:cubicBezTo>
                <a:cubicBezTo>
                  <a:pt x="6352" y="2797"/>
                  <a:pt x="6203" y="2814"/>
                  <a:pt x="6174" y="2755"/>
                </a:cubicBezTo>
                <a:lnTo>
                  <a:pt x="6174" y="2499"/>
                </a:lnTo>
                <a:lnTo>
                  <a:pt x="6212" y="2283"/>
                </a:lnTo>
                <a:cubicBezTo>
                  <a:pt x="6212" y="2283"/>
                  <a:pt x="6109" y="1809"/>
                  <a:pt x="6251" y="1694"/>
                </a:cubicBezTo>
                <a:cubicBezTo>
                  <a:pt x="6394" y="1579"/>
                  <a:pt x="6913" y="1579"/>
                  <a:pt x="7064" y="1595"/>
                </a:cubicBezTo>
                <a:cubicBezTo>
                  <a:pt x="7216" y="1612"/>
                  <a:pt x="7165" y="1696"/>
                  <a:pt x="7161" y="1791"/>
                </a:cubicBezTo>
                <a:cubicBezTo>
                  <a:pt x="7161" y="1791"/>
                  <a:pt x="7044" y="2164"/>
                  <a:pt x="7044" y="2164"/>
                </a:cubicBezTo>
                <a:cubicBezTo>
                  <a:pt x="7044" y="2164"/>
                  <a:pt x="7006" y="2400"/>
                  <a:pt x="7006" y="2400"/>
                </a:cubicBezTo>
                <a:cubicBezTo>
                  <a:pt x="7006" y="2400"/>
                  <a:pt x="6929" y="2598"/>
                  <a:pt x="6929" y="2598"/>
                </a:cubicBezTo>
                <a:cubicBezTo>
                  <a:pt x="6929" y="2598"/>
                  <a:pt x="7073" y="2724"/>
                  <a:pt x="7064" y="2774"/>
                </a:cubicBezTo>
                <a:cubicBezTo>
                  <a:pt x="7055" y="2823"/>
                  <a:pt x="6842" y="2830"/>
                  <a:pt x="6871" y="2892"/>
                </a:cubicBezTo>
                <a:cubicBezTo>
                  <a:pt x="6900" y="2954"/>
                  <a:pt x="7187" y="2974"/>
                  <a:pt x="7239" y="3148"/>
                </a:cubicBezTo>
                <a:cubicBezTo>
                  <a:pt x="7291" y="3322"/>
                  <a:pt x="7165" y="3812"/>
                  <a:pt x="7181" y="3933"/>
                </a:cubicBezTo>
                <a:cubicBezTo>
                  <a:pt x="7197" y="4054"/>
                  <a:pt x="7310" y="4005"/>
                  <a:pt x="7336" y="3875"/>
                </a:cubicBezTo>
                <a:lnTo>
                  <a:pt x="7336" y="3148"/>
                </a:lnTo>
                <a:lnTo>
                  <a:pt x="7394" y="2852"/>
                </a:lnTo>
                <a:cubicBezTo>
                  <a:pt x="7422" y="2777"/>
                  <a:pt x="7525" y="2757"/>
                  <a:pt x="7509" y="2695"/>
                </a:cubicBezTo>
                <a:cubicBezTo>
                  <a:pt x="7493" y="2633"/>
                  <a:pt x="7316" y="2545"/>
                  <a:pt x="7296" y="2479"/>
                </a:cubicBezTo>
                <a:cubicBezTo>
                  <a:pt x="7277" y="2413"/>
                  <a:pt x="7397" y="2382"/>
                  <a:pt x="7394" y="2303"/>
                </a:cubicBezTo>
                <a:cubicBezTo>
                  <a:pt x="7390" y="2224"/>
                  <a:pt x="7278" y="2134"/>
                  <a:pt x="7277" y="2007"/>
                </a:cubicBezTo>
                <a:cubicBezTo>
                  <a:pt x="7276" y="1880"/>
                  <a:pt x="7236" y="1708"/>
                  <a:pt x="7385" y="1544"/>
                </a:cubicBezTo>
                <a:cubicBezTo>
                  <a:pt x="7679" y="1406"/>
                  <a:pt x="8753" y="1223"/>
                  <a:pt x="9039" y="1182"/>
                </a:cubicBezTo>
                <a:cubicBezTo>
                  <a:pt x="9324" y="1141"/>
                  <a:pt x="9138" y="1156"/>
                  <a:pt x="9096" y="1301"/>
                </a:cubicBezTo>
                <a:cubicBezTo>
                  <a:pt x="9055" y="1445"/>
                  <a:pt x="8799" y="1893"/>
                  <a:pt x="8787" y="2047"/>
                </a:cubicBezTo>
                <a:cubicBezTo>
                  <a:pt x="8774" y="2201"/>
                  <a:pt x="9022" y="2186"/>
                  <a:pt x="9019" y="2224"/>
                </a:cubicBezTo>
                <a:cubicBezTo>
                  <a:pt x="9015" y="2263"/>
                  <a:pt x="8782" y="2321"/>
                  <a:pt x="8789" y="2389"/>
                </a:cubicBezTo>
                <a:cubicBezTo>
                  <a:pt x="8796" y="2457"/>
                  <a:pt x="9052" y="2562"/>
                  <a:pt x="9058" y="2636"/>
                </a:cubicBezTo>
                <a:cubicBezTo>
                  <a:pt x="9064" y="2710"/>
                  <a:pt x="8842" y="2748"/>
                  <a:pt x="8826" y="2833"/>
                </a:cubicBezTo>
                <a:cubicBezTo>
                  <a:pt x="8810" y="2919"/>
                  <a:pt x="8977" y="3033"/>
                  <a:pt x="8961" y="3148"/>
                </a:cubicBezTo>
                <a:cubicBezTo>
                  <a:pt x="8945" y="3263"/>
                  <a:pt x="8741" y="3406"/>
                  <a:pt x="8729" y="3521"/>
                </a:cubicBezTo>
                <a:cubicBezTo>
                  <a:pt x="8716" y="3636"/>
                  <a:pt x="8874" y="3761"/>
                  <a:pt x="8884" y="3836"/>
                </a:cubicBezTo>
                <a:cubicBezTo>
                  <a:pt x="8893" y="3911"/>
                  <a:pt x="8777" y="3918"/>
                  <a:pt x="8787" y="3973"/>
                </a:cubicBezTo>
                <a:cubicBezTo>
                  <a:pt x="8796" y="4028"/>
                  <a:pt x="8938" y="4107"/>
                  <a:pt x="8941" y="4169"/>
                </a:cubicBezTo>
                <a:cubicBezTo>
                  <a:pt x="8945" y="4231"/>
                  <a:pt x="8774" y="4284"/>
                  <a:pt x="8806" y="4346"/>
                </a:cubicBezTo>
                <a:cubicBezTo>
                  <a:pt x="8839" y="4409"/>
                  <a:pt x="9087" y="4458"/>
                  <a:pt x="9136" y="4543"/>
                </a:cubicBezTo>
                <a:cubicBezTo>
                  <a:pt x="9184" y="4627"/>
                  <a:pt x="9084" y="4802"/>
                  <a:pt x="9096" y="4857"/>
                </a:cubicBezTo>
                <a:cubicBezTo>
                  <a:pt x="9109" y="4912"/>
                  <a:pt x="9177" y="4939"/>
                  <a:pt x="9213" y="4877"/>
                </a:cubicBezTo>
                <a:cubicBezTo>
                  <a:pt x="9249" y="4815"/>
                  <a:pt x="9269" y="4585"/>
                  <a:pt x="9310" y="4484"/>
                </a:cubicBezTo>
                <a:cubicBezTo>
                  <a:pt x="9352" y="4383"/>
                  <a:pt x="9477" y="4346"/>
                  <a:pt x="9464" y="4268"/>
                </a:cubicBezTo>
                <a:cubicBezTo>
                  <a:pt x="9451" y="4189"/>
                  <a:pt x="9430" y="4112"/>
                  <a:pt x="9426" y="4032"/>
                </a:cubicBezTo>
                <a:cubicBezTo>
                  <a:pt x="9423" y="3998"/>
                  <a:pt x="9445" y="3967"/>
                  <a:pt x="9445" y="3933"/>
                </a:cubicBezTo>
                <a:lnTo>
                  <a:pt x="9600" y="3776"/>
                </a:lnTo>
                <a:lnTo>
                  <a:pt x="9541" y="3521"/>
                </a:lnTo>
                <a:lnTo>
                  <a:pt x="9619" y="3364"/>
                </a:lnTo>
                <a:lnTo>
                  <a:pt x="9484" y="3148"/>
                </a:lnTo>
                <a:cubicBezTo>
                  <a:pt x="9500" y="3082"/>
                  <a:pt x="9741" y="3053"/>
                  <a:pt x="9716" y="2971"/>
                </a:cubicBezTo>
                <a:cubicBezTo>
                  <a:pt x="9690" y="2889"/>
                  <a:pt x="9348" y="2738"/>
                  <a:pt x="9329" y="2656"/>
                </a:cubicBezTo>
                <a:cubicBezTo>
                  <a:pt x="9309" y="2574"/>
                  <a:pt x="9575" y="2525"/>
                  <a:pt x="9600" y="2479"/>
                </a:cubicBezTo>
                <a:cubicBezTo>
                  <a:pt x="9626" y="2433"/>
                  <a:pt x="9487" y="2424"/>
                  <a:pt x="9484" y="2382"/>
                </a:cubicBezTo>
                <a:cubicBezTo>
                  <a:pt x="9480" y="2339"/>
                  <a:pt x="9590" y="2290"/>
                  <a:pt x="9581" y="2224"/>
                </a:cubicBezTo>
                <a:cubicBezTo>
                  <a:pt x="9571" y="2159"/>
                  <a:pt x="9417" y="2058"/>
                  <a:pt x="9426" y="1988"/>
                </a:cubicBezTo>
                <a:cubicBezTo>
                  <a:pt x="9435" y="1919"/>
                  <a:pt x="9567" y="1801"/>
                  <a:pt x="9534" y="1669"/>
                </a:cubicBezTo>
                <a:cubicBezTo>
                  <a:pt x="9509" y="1534"/>
                  <a:pt x="9299" y="1275"/>
                  <a:pt x="9274" y="1177"/>
                </a:cubicBezTo>
                <a:cubicBezTo>
                  <a:pt x="9250" y="1080"/>
                  <a:pt x="9222" y="1128"/>
                  <a:pt x="9386" y="1083"/>
                </a:cubicBezTo>
                <a:cubicBezTo>
                  <a:pt x="9551" y="1039"/>
                  <a:pt x="10084" y="920"/>
                  <a:pt x="10258" y="907"/>
                </a:cubicBezTo>
                <a:cubicBezTo>
                  <a:pt x="10433" y="894"/>
                  <a:pt x="10388" y="913"/>
                  <a:pt x="10433" y="1005"/>
                </a:cubicBezTo>
                <a:cubicBezTo>
                  <a:pt x="10433" y="1005"/>
                  <a:pt x="10532" y="1268"/>
                  <a:pt x="10529" y="1458"/>
                </a:cubicBezTo>
                <a:cubicBezTo>
                  <a:pt x="10526" y="1648"/>
                  <a:pt x="10403" y="1976"/>
                  <a:pt x="10413" y="2146"/>
                </a:cubicBezTo>
                <a:cubicBezTo>
                  <a:pt x="10423" y="2316"/>
                  <a:pt x="10473" y="2291"/>
                  <a:pt x="10425" y="2392"/>
                </a:cubicBezTo>
                <a:cubicBezTo>
                  <a:pt x="10377" y="2493"/>
                  <a:pt x="10241" y="2561"/>
                  <a:pt x="10215" y="2617"/>
                </a:cubicBezTo>
                <a:cubicBezTo>
                  <a:pt x="10189" y="2673"/>
                  <a:pt x="10398" y="2772"/>
                  <a:pt x="10433" y="2814"/>
                </a:cubicBezTo>
                <a:lnTo>
                  <a:pt x="10336" y="3010"/>
                </a:lnTo>
                <a:lnTo>
                  <a:pt x="10490" y="3265"/>
                </a:lnTo>
                <a:cubicBezTo>
                  <a:pt x="10545" y="3419"/>
                  <a:pt x="10616" y="3748"/>
                  <a:pt x="10665" y="3937"/>
                </a:cubicBezTo>
                <a:cubicBezTo>
                  <a:pt x="10706" y="4110"/>
                  <a:pt x="10743" y="4392"/>
                  <a:pt x="10785" y="4402"/>
                </a:cubicBezTo>
                <a:cubicBezTo>
                  <a:pt x="10827" y="4412"/>
                  <a:pt x="10934" y="4186"/>
                  <a:pt x="10920" y="3997"/>
                </a:cubicBezTo>
                <a:cubicBezTo>
                  <a:pt x="10802" y="3280"/>
                  <a:pt x="10704" y="3433"/>
                  <a:pt x="10703" y="3265"/>
                </a:cubicBezTo>
                <a:cubicBezTo>
                  <a:pt x="10702" y="3097"/>
                  <a:pt x="10919" y="3075"/>
                  <a:pt x="10916" y="2991"/>
                </a:cubicBezTo>
                <a:cubicBezTo>
                  <a:pt x="10912" y="2906"/>
                  <a:pt x="10712" y="2826"/>
                  <a:pt x="10683" y="2755"/>
                </a:cubicBezTo>
                <a:lnTo>
                  <a:pt x="10742" y="2558"/>
                </a:lnTo>
                <a:lnTo>
                  <a:pt x="10955" y="2362"/>
                </a:lnTo>
                <a:cubicBezTo>
                  <a:pt x="10939" y="2274"/>
                  <a:pt x="10642" y="2115"/>
                  <a:pt x="10645" y="2027"/>
                </a:cubicBezTo>
                <a:cubicBezTo>
                  <a:pt x="10648" y="1939"/>
                  <a:pt x="10946" y="1883"/>
                  <a:pt x="10975" y="1831"/>
                </a:cubicBezTo>
                <a:cubicBezTo>
                  <a:pt x="11004" y="1779"/>
                  <a:pt x="10839" y="1759"/>
                  <a:pt x="10820" y="1713"/>
                </a:cubicBezTo>
                <a:cubicBezTo>
                  <a:pt x="10801" y="1667"/>
                  <a:pt x="10887" y="1617"/>
                  <a:pt x="10858" y="1555"/>
                </a:cubicBezTo>
                <a:lnTo>
                  <a:pt x="10645" y="1339"/>
                </a:lnTo>
                <a:cubicBezTo>
                  <a:pt x="10620" y="1228"/>
                  <a:pt x="10566" y="923"/>
                  <a:pt x="10703" y="887"/>
                </a:cubicBezTo>
                <a:cubicBezTo>
                  <a:pt x="10702" y="723"/>
                  <a:pt x="11360" y="243"/>
                  <a:pt x="11473" y="1127"/>
                </a:cubicBezTo>
                <a:lnTo>
                  <a:pt x="11381" y="6194"/>
                </a:lnTo>
                <a:lnTo>
                  <a:pt x="18" y="6194"/>
                </a:lnTo>
                <a:lnTo>
                  <a:pt x="0" y="849"/>
                </a:lnTo>
                <a:close/>
              </a:path>
            </a:pathLst>
          </a:custGeom>
          <a:solidFill>
            <a:srgbClr val="FDE9D9"/>
          </a:solidFill>
          <a:ln w="28575">
            <a:solidFill>
              <a:srgbClr val="943634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2" name="Freeform 390"/>
          <p:cNvSpPr>
            <a:spLocks/>
          </p:cNvSpPr>
          <p:nvPr/>
        </p:nvSpPr>
        <p:spPr bwMode="auto">
          <a:xfrm>
            <a:off x="4749800" y="5516563"/>
            <a:ext cx="33338" cy="169862"/>
          </a:xfrm>
          <a:custGeom>
            <a:avLst/>
            <a:gdLst>
              <a:gd name="T0" fmla="*/ 13335 w 100"/>
              <a:gd name="T1" fmla="*/ 169862 h 1236"/>
              <a:gd name="T2" fmla="*/ 13335 w 100"/>
              <a:gd name="T3" fmla="*/ 103896 h 1236"/>
              <a:gd name="T4" fmla="*/ 3334 w 100"/>
              <a:gd name="T5" fmla="*/ 79709 h 1236"/>
              <a:gd name="T6" fmla="*/ 33338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3" name="Freeform 391"/>
          <p:cNvSpPr>
            <a:spLocks/>
          </p:cNvSpPr>
          <p:nvPr/>
        </p:nvSpPr>
        <p:spPr bwMode="auto">
          <a:xfrm>
            <a:off x="7959725" y="4779964"/>
            <a:ext cx="477838" cy="1423987"/>
          </a:xfrm>
          <a:custGeom>
            <a:avLst/>
            <a:gdLst>
              <a:gd name="T0" fmla="*/ 251322 w 732"/>
              <a:gd name="T1" fmla="*/ 1394272 h 3642"/>
              <a:gd name="T2" fmla="*/ 331614 w 732"/>
              <a:gd name="T3" fmla="*/ 1292614 h 3642"/>
              <a:gd name="T4" fmla="*/ 331614 w 732"/>
              <a:gd name="T5" fmla="*/ 606426 h 3642"/>
              <a:gd name="T6" fmla="*/ 37209 w 732"/>
              <a:gd name="T7" fmla="*/ 594696 h 3642"/>
              <a:gd name="T8" fmla="*/ 133821 w 732"/>
              <a:gd name="T9" fmla="*/ 682669 h 3642"/>
              <a:gd name="T10" fmla="*/ 456949 w 732"/>
              <a:gd name="T11" fmla="*/ 624021 h 3642"/>
              <a:gd name="T12" fmla="*/ 261114 w 732"/>
              <a:gd name="T13" fmla="*/ 453940 h 3642"/>
              <a:gd name="T14" fmla="*/ 37209 w 732"/>
              <a:gd name="T15" fmla="*/ 430480 h 3642"/>
              <a:gd name="T16" fmla="*/ 37209 w 732"/>
              <a:gd name="T17" fmla="*/ 500859 h 3642"/>
              <a:gd name="T18" fmla="*/ 221947 w 732"/>
              <a:gd name="T19" fmla="*/ 506724 h 3642"/>
              <a:gd name="T20" fmla="*/ 331614 w 732"/>
              <a:gd name="T21" fmla="*/ 384735 h 3642"/>
              <a:gd name="T22" fmla="*/ 133821 w 732"/>
              <a:gd name="T23" fmla="*/ 289724 h 3642"/>
              <a:gd name="T24" fmla="*/ 37209 w 732"/>
              <a:gd name="T25" fmla="*/ 320221 h 3642"/>
              <a:gd name="T26" fmla="*/ 133821 w 732"/>
              <a:gd name="T27" fmla="*/ 384735 h 3642"/>
              <a:gd name="T28" fmla="*/ 270905 w 732"/>
              <a:gd name="T29" fmla="*/ 248670 h 3642"/>
              <a:gd name="T30" fmla="*/ 270905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28575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4" name="Freeform 392"/>
          <p:cNvSpPr>
            <a:spLocks/>
          </p:cNvSpPr>
          <p:nvPr/>
        </p:nvSpPr>
        <p:spPr bwMode="auto">
          <a:xfrm>
            <a:off x="8205789" y="4308475"/>
            <a:ext cx="66675" cy="482600"/>
          </a:xfrm>
          <a:custGeom>
            <a:avLst/>
            <a:gdLst>
              <a:gd name="T0" fmla="*/ 26670 w 100"/>
              <a:gd name="T1" fmla="*/ 482600 h 1236"/>
              <a:gd name="T2" fmla="*/ 26670 w 100"/>
              <a:gd name="T3" fmla="*/ 295183 h 1236"/>
              <a:gd name="T4" fmla="*/ 6668 w 100"/>
              <a:gd name="T5" fmla="*/ 226463 h 1236"/>
              <a:gd name="T6" fmla="*/ 66675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5" name="Freeform 393"/>
          <p:cNvSpPr>
            <a:spLocks/>
          </p:cNvSpPr>
          <p:nvPr/>
        </p:nvSpPr>
        <p:spPr bwMode="auto">
          <a:xfrm>
            <a:off x="3038475" y="4575175"/>
            <a:ext cx="65088" cy="381000"/>
          </a:xfrm>
          <a:custGeom>
            <a:avLst/>
            <a:gdLst>
              <a:gd name="T0" fmla="*/ 26035 w 100"/>
              <a:gd name="T1" fmla="*/ 381000 h 1236"/>
              <a:gd name="T2" fmla="*/ 26035 w 100"/>
              <a:gd name="T3" fmla="*/ 233039 h 1236"/>
              <a:gd name="T4" fmla="*/ 6509 w 100"/>
              <a:gd name="T5" fmla="*/ 178786 h 1236"/>
              <a:gd name="T6" fmla="*/ 65088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6" name="Freeform 394"/>
          <p:cNvSpPr>
            <a:spLocks/>
          </p:cNvSpPr>
          <p:nvPr/>
        </p:nvSpPr>
        <p:spPr bwMode="auto">
          <a:xfrm>
            <a:off x="2792414" y="4930776"/>
            <a:ext cx="477837" cy="1120775"/>
          </a:xfrm>
          <a:custGeom>
            <a:avLst/>
            <a:gdLst>
              <a:gd name="T0" fmla="*/ 251321 w 732"/>
              <a:gd name="T1" fmla="*/ 1097387 h 3642"/>
              <a:gd name="T2" fmla="*/ 331614 w 732"/>
              <a:gd name="T3" fmla="*/ 1017376 h 3642"/>
              <a:gd name="T4" fmla="*/ 331614 w 732"/>
              <a:gd name="T5" fmla="*/ 477299 h 3642"/>
              <a:gd name="T6" fmla="*/ 37209 w 732"/>
              <a:gd name="T7" fmla="*/ 468067 h 3642"/>
              <a:gd name="T8" fmla="*/ 133820 w 732"/>
              <a:gd name="T9" fmla="*/ 537307 h 3642"/>
              <a:gd name="T10" fmla="*/ 456948 w 732"/>
              <a:gd name="T11" fmla="*/ 491147 h 3642"/>
              <a:gd name="T12" fmla="*/ 261113 w 732"/>
              <a:gd name="T13" fmla="*/ 357282 h 3642"/>
              <a:gd name="T14" fmla="*/ 37209 w 732"/>
              <a:gd name="T15" fmla="*/ 338818 h 3642"/>
              <a:gd name="T16" fmla="*/ 37209 w 732"/>
              <a:gd name="T17" fmla="*/ 394210 h 3642"/>
              <a:gd name="T18" fmla="*/ 221946 w 732"/>
              <a:gd name="T19" fmla="*/ 398826 h 3642"/>
              <a:gd name="T20" fmla="*/ 331614 w 732"/>
              <a:gd name="T21" fmla="*/ 302812 h 3642"/>
              <a:gd name="T22" fmla="*/ 133820 w 732"/>
              <a:gd name="T23" fmla="*/ 228032 h 3642"/>
              <a:gd name="T24" fmla="*/ 37209 w 732"/>
              <a:gd name="T25" fmla="*/ 252036 h 3642"/>
              <a:gd name="T26" fmla="*/ 133820 w 732"/>
              <a:gd name="T27" fmla="*/ 302812 h 3642"/>
              <a:gd name="T28" fmla="*/ 270905 w 732"/>
              <a:gd name="T29" fmla="*/ 195720 h 3642"/>
              <a:gd name="T30" fmla="*/ 270905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7" name="Freeform 395"/>
          <p:cNvSpPr>
            <a:spLocks/>
          </p:cNvSpPr>
          <p:nvPr/>
        </p:nvSpPr>
        <p:spPr bwMode="auto">
          <a:xfrm>
            <a:off x="3306763" y="5376864"/>
            <a:ext cx="241300" cy="777875"/>
          </a:xfrm>
          <a:custGeom>
            <a:avLst/>
            <a:gdLst>
              <a:gd name="T0" fmla="*/ 126913 w 732"/>
              <a:gd name="T1" fmla="*/ 761643 h 3642"/>
              <a:gd name="T2" fmla="*/ 167460 w 732"/>
              <a:gd name="T3" fmla="*/ 706111 h 3642"/>
              <a:gd name="T4" fmla="*/ 167460 w 732"/>
              <a:gd name="T5" fmla="*/ 331270 h 3642"/>
              <a:gd name="T6" fmla="*/ 18790 w 732"/>
              <a:gd name="T7" fmla="*/ 324862 h 3642"/>
              <a:gd name="T8" fmla="*/ 67577 w 732"/>
              <a:gd name="T9" fmla="*/ 372919 h 3642"/>
              <a:gd name="T10" fmla="*/ 230751 w 732"/>
              <a:gd name="T11" fmla="*/ 340881 h 3642"/>
              <a:gd name="T12" fmla="*/ 131858 w 732"/>
              <a:gd name="T13" fmla="*/ 247972 h 3642"/>
              <a:gd name="T14" fmla="*/ 18790 w 732"/>
              <a:gd name="T15" fmla="*/ 235157 h 3642"/>
              <a:gd name="T16" fmla="*/ 18790 w 732"/>
              <a:gd name="T17" fmla="*/ 273602 h 3642"/>
              <a:gd name="T18" fmla="*/ 112079 w 732"/>
              <a:gd name="T19" fmla="*/ 276806 h 3642"/>
              <a:gd name="T20" fmla="*/ 167460 w 732"/>
              <a:gd name="T21" fmla="*/ 210167 h 3642"/>
              <a:gd name="T22" fmla="*/ 67577 w 732"/>
              <a:gd name="T23" fmla="*/ 158266 h 3642"/>
              <a:gd name="T24" fmla="*/ 18790 w 732"/>
              <a:gd name="T25" fmla="*/ 174926 h 3642"/>
              <a:gd name="T26" fmla="*/ 67577 w 732"/>
              <a:gd name="T27" fmla="*/ 210167 h 3642"/>
              <a:gd name="T28" fmla="*/ 136803 w 732"/>
              <a:gd name="T29" fmla="*/ 135840 h 3642"/>
              <a:gd name="T30" fmla="*/ 136803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DCE6F2"/>
              </a:gs>
            </a:gsLst>
            <a:lin ang="2700000" scaled="1"/>
          </a:gradFill>
          <a:ln w="28575">
            <a:solidFill>
              <a:srgbClr val="4F81BD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078" name="AutoShape 396"/>
          <p:cNvCxnSpPr>
            <a:cxnSpLocks noChangeShapeType="1"/>
          </p:cNvCxnSpPr>
          <p:nvPr/>
        </p:nvCxnSpPr>
        <p:spPr bwMode="auto">
          <a:xfrm>
            <a:off x="2706688" y="3784601"/>
            <a:ext cx="0" cy="26447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9" name="AutoShape 397"/>
          <p:cNvCxnSpPr>
            <a:cxnSpLocks noChangeShapeType="1"/>
          </p:cNvCxnSpPr>
          <p:nvPr/>
        </p:nvCxnSpPr>
        <p:spPr bwMode="auto">
          <a:xfrm>
            <a:off x="2706689" y="6429375"/>
            <a:ext cx="74120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0" name="Freeform 398"/>
          <p:cNvSpPr>
            <a:spLocks/>
          </p:cNvSpPr>
          <p:nvPr/>
        </p:nvSpPr>
        <p:spPr bwMode="auto">
          <a:xfrm>
            <a:off x="4635500" y="5675313"/>
            <a:ext cx="242888" cy="501650"/>
          </a:xfrm>
          <a:custGeom>
            <a:avLst/>
            <a:gdLst>
              <a:gd name="T0" fmla="*/ 127748 w 732"/>
              <a:gd name="T1" fmla="*/ 491182 h 3642"/>
              <a:gd name="T2" fmla="*/ 168562 w 732"/>
              <a:gd name="T3" fmla="*/ 455369 h 3642"/>
              <a:gd name="T4" fmla="*/ 168562 w 732"/>
              <a:gd name="T5" fmla="*/ 213635 h 3642"/>
              <a:gd name="T6" fmla="*/ 18913 w 732"/>
              <a:gd name="T7" fmla="*/ 209503 h 3642"/>
              <a:gd name="T8" fmla="*/ 68022 w 732"/>
              <a:gd name="T9" fmla="*/ 240494 h 3642"/>
              <a:gd name="T10" fmla="*/ 232270 w 732"/>
              <a:gd name="T11" fmla="*/ 219833 h 3642"/>
              <a:gd name="T12" fmla="*/ 132726 w 732"/>
              <a:gd name="T13" fmla="*/ 159916 h 3642"/>
              <a:gd name="T14" fmla="*/ 18913 w 732"/>
              <a:gd name="T15" fmla="*/ 151652 h 3642"/>
              <a:gd name="T16" fmla="*/ 18913 w 732"/>
              <a:gd name="T17" fmla="*/ 176445 h 3642"/>
              <a:gd name="T18" fmla="*/ 112817 w 732"/>
              <a:gd name="T19" fmla="*/ 178511 h 3642"/>
              <a:gd name="T20" fmla="*/ 168562 w 732"/>
              <a:gd name="T21" fmla="*/ 135536 h 3642"/>
              <a:gd name="T22" fmla="*/ 68022 w 732"/>
              <a:gd name="T23" fmla="*/ 102066 h 3642"/>
              <a:gd name="T24" fmla="*/ 18913 w 732"/>
              <a:gd name="T25" fmla="*/ 112809 h 3642"/>
              <a:gd name="T26" fmla="*/ 68022 w 732"/>
              <a:gd name="T27" fmla="*/ 135536 h 3642"/>
              <a:gd name="T28" fmla="*/ 137703 w 732"/>
              <a:gd name="T29" fmla="*/ 87603 h 3642"/>
              <a:gd name="T30" fmla="*/ 137703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DCE6F2"/>
              </a:gs>
            </a:gsLst>
            <a:lin ang="2700000" scaled="1"/>
          </a:gradFill>
          <a:ln w="28575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1" name="Freeform 399"/>
          <p:cNvSpPr>
            <a:spLocks/>
          </p:cNvSpPr>
          <p:nvPr/>
        </p:nvSpPr>
        <p:spPr bwMode="auto">
          <a:xfrm>
            <a:off x="3617914" y="607060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2" name="Freeform 400"/>
          <p:cNvSpPr>
            <a:spLocks/>
          </p:cNvSpPr>
          <p:nvPr/>
        </p:nvSpPr>
        <p:spPr bwMode="auto">
          <a:xfrm>
            <a:off x="2971800" y="6070601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3" name="Freeform 401"/>
          <p:cNvSpPr>
            <a:spLocks/>
          </p:cNvSpPr>
          <p:nvPr/>
        </p:nvSpPr>
        <p:spPr bwMode="auto">
          <a:xfrm>
            <a:off x="3021014" y="6278564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4" name="Freeform 402"/>
          <p:cNvSpPr>
            <a:spLocks/>
          </p:cNvSpPr>
          <p:nvPr/>
        </p:nvSpPr>
        <p:spPr bwMode="auto">
          <a:xfrm>
            <a:off x="3617914" y="629285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5" name="Freeform 403"/>
          <p:cNvSpPr>
            <a:spLocks/>
          </p:cNvSpPr>
          <p:nvPr/>
        </p:nvSpPr>
        <p:spPr bwMode="auto">
          <a:xfrm>
            <a:off x="4102101" y="6278564"/>
            <a:ext cx="384175" cy="73025"/>
          </a:xfrm>
          <a:custGeom>
            <a:avLst/>
            <a:gdLst>
              <a:gd name="T0" fmla="*/ 0 w 585"/>
              <a:gd name="T1" fmla="*/ 0 h 157"/>
              <a:gd name="T2" fmla="*/ 147760 w 585"/>
              <a:gd name="T3" fmla="*/ 69769 h 157"/>
              <a:gd name="T4" fmla="*/ 265967 w 585"/>
              <a:gd name="T5" fmla="*/ 20931 h 157"/>
              <a:gd name="T6" fmla="*/ 384175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6" name="Freeform 404"/>
          <p:cNvSpPr>
            <a:spLocks/>
          </p:cNvSpPr>
          <p:nvPr/>
        </p:nvSpPr>
        <p:spPr bwMode="auto">
          <a:xfrm>
            <a:off x="4878388" y="6070601"/>
            <a:ext cx="381000" cy="73025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9769 h 157"/>
              <a:gd name="T4" fmla="*/ 263769 w 585"/>
              <a:gd name="T5" fmla="*/ 20931 h 157"/>
              <a:gd name="T6" fmla="*/ 381000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7" name="Freeform 405"/>
          <p:cNvSpPr>
            <a:spLocks/>
          </p:cNvSpPr>
          <p:nvPr/>
        </p:nvSpPr>
        <p:spPr bwMode="auto">
          <a:xfrm>
            <a:off x="4624389" y="626110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8" name="Freeform 406"/>
          <p:cNvSpPr>
            <a:spLocks/>
          </p:cNvSpPr>
          <p:nvPr/>
        </p:nvSpPr>
        <p:spPr bwMode="auto">
          <a:xfrm>
            <a:off x="5191125" y="6292851"/>
            <a:ext cx="382588" cy="74613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71286 h 157"/>
              <a:gd name="T4" fmla="*/ 264869 w 585"/>
              <a:gd name="T5" fmla="*/ 21386 h 157"/>
              <a:gd name="T6" fmla="*/ 382588 w 585"/>
              <a:gd name="T7" fmla="*/ 57029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89" name="Freeform 407"/>
          <p:cNvSpPr>
            <a:spLocks/>
          </p:cNvSpPr>
          <p:nvPr/>
        </p:nvSpPr>
        <p:spPr bwMode="auto">
          <a:xfrm>
            <a:off x="5348289" y="61039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0" name="Freeform 408"/>
          <p:cNvSpPr>
            <a:spLocks/>
          </p:cNvSpPr>
          <p:nvPr/>
        </p:nvSpPr>
        <p:spPr bwMode="auto">
          <a:xfrm>
            <a:off x="5661025" y="6327775"/>
            <a:ext cx="382588" cy="71438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8253 h 157"/>
              <a:gd name="T4" fmla="*/ 264869 w 585"/>
              <a:gd name="T5" fmla="*/ 20476 h 157"/>
              <a:gd name="T6" fmla="*/ 382588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1" name="Freeform 409"/>
          <p:cNvSpPr>
            <a:spLocks/>
          </p:cNvSpPr>
          <p:nvPr/>
        </p:nvSpPr>
        <p:spPr bwMode="auto">
          <a:xfrm rot="10800000">
            <a:off x="5818189" y="607060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2" name="Freeform 410"/>
          <p:cNvSpPr>
            <a:spLocks/>
          </p:cNvSpPr>
          <p:nvPr/>
        </p:nvSpPr>
        <p:spPr bwMode="auto">
          <a:xfrm rot="10800000">
            <a:off x="6132514" y="6292851"/>
            <a:ext cx="382587" cy="74613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71286 h 157"/>
              <a:gd name="T4" fmla="*/ 264868 w 585"/>
              <a:gd name="T5" fmla="*/ 21386 h 157"/>
              <a:gd name="T6" fmla="*/ 382587 w 585"/>
              <a:gd name="T7" fmla="*/ 57029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3" name="Freeform 411"/>
          <p:cNvSpPr>
            <a:spLocks/>
          </p:cNvSpPr>
          <p:nvPr/>
        </p:nvSpPr>
        <p:spPr bwMode="auto">
          <a:xfrm rot="10800000">
            <a:off x="4400550" y="6327775"/>
            <a:ext cx="382588" cy="71438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8253 h 157"/>
              <a:gd name="T4" fmla="*/ 264869 w 585"/>
              <a:gd name="T5" fmla="*/ 20476 h 157"/>
              <a:gd name="T6" fmla="*/ 382588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4" name="Freeform 412"/>
          <p:cNvSpPr>
            <a:spLocks/>
          </p:cNvSpPr>
          <p:nvPr/>
        </p:nvSpPr>
        <p:spPr bwMode="auto">
          <a:xfrm rot="10800000">
            <a:off x="6245225" y="6070601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5" name="Freeform 413"/>
          <p:cNvSpPr>
            <a:spLocks/>
          </p:cNvSpPr>
          <p:nvPr/>
        </p:nvSpPr>
        <p:spPr bwMode="auto">
          <a:xfrm rot="10800000">
            <a:off x="6448425" y="6142039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6" name="Freeform 414"/>
          <p:cNvSpPr>
            <a:spLocks/>
          </p:cNvSpPr>
          <p:nvPr/>
        </p:nvSpPr>
        <p:spPr bwMode="auto">
          <a:xfrm rot="10800000">
            <a:off x="6605589" y="6253163"/>
            <a:ext cx="382587" cy="74612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71285 h 157"/>
              <a:gd name="T4" fmla="*/ 264868 w 585"/>
              <a:gd name="T5" fmla="*/ 21386 h 157"/>
              <a:gd name="T6" fmla="*/ 382587 w 585"/>
              <a:gd name="T7" fmla="*/ 57028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7" name="Freeform 415"/>
          <p:cNvSpPr>
            <a:spLocks/>
          </p:cNvSpPr>
          <p:nvPr/>
        </p:nvSpPr>
        <p:spPr bwMode="auto">
          <a:xfrm rot="10800000">
            <a:off x="6831014" y="6334126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8" name="Freeform 416"/>
          <p:cNvSpPr>
            <a:spLocks/>
          </p:cNvSpPr>
          <p:nvPr/>
        </p:nvSpPr>
        <p:spPr bwMode="auto">
          <a:xfrm rot="10800000">
            <a:off x="6831014" y="61039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9" name="Freeform 417"/>
          <p:cNvSpPr>
            <a:spLocks/>
          </p:cNvSpPr>
          <p:nvPr/>
        </p:nvSpPr>
        <p:spPr bwMode="auto">
          <a:xfrm rot="10800000">
            <a:off x="7243763" y="6292851"/>
            <a:ext cx="381000" cy="74613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71286 h 157"/>
              <a:gd name="T4" fmla="*/ 263769 w 585"/>
              <a:gd name="T5" fmla="*/ 21386 h 157"/>
              <a:gd name="T6" fmla="*/ 381000 w 585"/>
              <a:gd name="T7" fmla="*/ 57029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0" name="Freeform 418"/>
          <p:cNvSpPr>
            <a:spLocks/>
          </p:cNvSpPr>
          <p:nvPr/>
        </p:nvSpPr>
        <p:spPr bwMode="auto">
          <a:xfrm rot="10800000">
            <a:off x="3290889" y="6327775"/>
            <a:ext cx="382587" cy="71438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8253 h 157"/>
              <a:gd name="T4" fmla="*/ 264868 w 585"/>
              <a:gd name="T5" fmla="*/ 20476 h 157"/>
              <a:gd name="T6" fmla="*/ 382587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1" name="Freeform 419"/>
          <p:cNvSpPr>
            <a:spLocks/>
          </p:cNvSpPr>
          <p:nvPr/>
        </p:nvSpPr>
        <p:spPr bwMode="auto">
          <a:xfrm rot="10800000">
            <a:off x="7310439" y="61039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2" name="Freeform 420"/>
          <p:cNvSpPr>
            <a:spLocks/>
          </p:cNvSpPr>
          <p:nvPr/>
        </p:nvSpPr>
        <p:spPr bwMode="auto">
          <a:xfrm rot="10800000">
            <a:off x="7693025" y="6327775"/>
            <a:ext cx="381000" cy="71438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8253 h 157"/>
              <a:gd name="T4" fmla="*/ 263769 w 585"/>
              <a:gd name="T5" fmla="*/ 20476 h 157"/>
              <a:gd name="T6" fmla="*/ 381000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3" name="Freeform 421"/>
          <p:cNvSpPr>
            <a:spLocks/>
          </p:cNvSpPr>
          <p:nvPr/>
        </p:nvSpPr>
        <p:spPr bwMode="auto">
          <a:xfrm rot="10800000">
            <a:off x="7796214" y="61039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4" name="Freeform 422"/>
          <p:cNvSpPr>
            <a:spLocks/>
          </p:cNvSpPr>
          <p:nvPr/>
        </p:nvSpPr>
        <p:spPr bwMode="auto">
          <a:xfrm rot="10800000">
            <a:off x="7977189" y="626110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5" name="Freeform 423"/>
          <p:cNvSpPr>
            <a:spLocks/>
          </p:cNvSpPr>
          <p:nvPr/>
        </p:nvSpPr>
        <p:spPr bwMode="auto">
          <a:xfrm rot="10800000">
            <a:off x="8134350" y="6334126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6" name="Freeform 424"/>
          <p:cNvSpPr>
            <a:spLocks/>
          </p:cNvSpPr>
          <p:nvPr/>
        </p:nvSpPr>
        <p:spPr bwMode="auto">
          <a:xfrm rot="10800000">
            <a:off x="8310564" y="61420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7" name="Freeform 425"/>
          <p:cNvSpPr>
            <a:spLocks/>
          </p:cNvSpPr>
          <p:nvPr/>
        </p:nvSpPr>
        <p:spPr bwMode="auto">
          <a:xfrm rot="10800000">
            <a:off x="8416925" y="6300789"/>
            <a:ext cx="381000" cy="71437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8252 h 157"/>
              <a:gd name="T4" fmla="*/ 263769 w 585"/>
              <a:gd name="T5" fmla="*/ 20476 h 157"/>
              <a:gd name="T6" fmla="*/ 381000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8" name="Freeform 426"/>
          <p:cNvSpPr>
            <a:spLocks/>
          </p:cNvSpPr>
          <p:nvPr/>
        </p:nvSpPr>
        <p:spPr bwMode="auto">
          <a:xfrm>
            <a:off x="8655050" y="6103939"/>
            <a:ext cx="381000" cy="73025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9769 h 157"/>
              <a:gd name="T4" fmla="*/ 263769 w 585"/>
              <a:gd name="T5" fmla="*/ 20931 h 157"/>
              <a:gd name="T6" fmla="*/ 381000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9" name="Freeform 427"/>
          <p:cNvSpPr>
            <a:spLocks/>
          </p:cNvSpPr>
          <p:nvPr/>
        </p:nvSpPr>
        <p:spPr bwMode="auto">
          <a:xfrm>
            <a:off x="8816976" y="6300789"/>
            <a:ext cx="384175" cy="71437"/>
          </a:xfrm>
          <a:custGeom>
            <a:avLst/>
            <a:gdLst>
              <a:gd name="T0" fmla="*/ 0 w 585"/>
              <a:gd name="T1" fmla="*/ 0 h 157"/>
              <a:gd name="T2" fmla="*/ 147760 w 585"/>
              <a:gd name="T3" fmla="*/ 68252 h 157"/>
              <a:gd name="T4" fmla="*/ 265967 w 585"/>
              <a:gd name="T5" fmla="*/ 20476 h 157"/>
              <a:gd name="T6" fmla="*/ 384175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0" name="Freeform 428"/>
          <p:cNvSpPr>
            <a:spLocks/>
          </p:cNvSpPr>
          <p:nvPr/>
        </p:nvSpPr>
        <p:spPr bwMode="auto">
          <a:xfrm>
            <a:off x="9036050" y="6103939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1" name="Freeform 429"/>
          <p:cNvSpPr>
            <a:spLocks/>
          </p:cNvSpPr>
          <p:nvPr/>
        </p:nvSpPr>
        <p:spPr bwMode="auto">
          <a:xfrm>
            <a:off x="9193214" y="6215064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2" name="Freeform 430"/>
          <p:cNvSpPr>
            <a:spLocks/>
          </p:cNvSpPr>
          <p:nvPr/>
        </p:nvSpPr>
        <p:spPr bwMode="auto">
          <a:xfrm>
            <a:off x="9263063" y="6327775"/>
            <a:ext cx="381000" cy="71438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8253 h 157"/>
              <a:gd name="T4" fmla="*/ 263769 w 585"/>
              <a:gd name="T5" fmla="*/ 20476 h 157"/>
              <a:gd name="T6" fmla="*/ 381000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3" name="Freeform 431"/>
          <p:cNvSpPr>
            <a:spLocks/>
          </p:cNvSpPr>
          <p:nvPr/>
        </p:nvSpPr>
        <p:spPr bwMode="auto">
          <a:xfrm>
            <a:off x="9429750" y="6103939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4" name="Freeform 432"/>
          <p:cNvSpPr>
            <a:spLocks/>
          </p:cNvSpPr>
          <p:nvPr/>
        </p:nvSpPr>
        <p:spPr bwMode="auto">
          <a:xfrm>
            <a:off x="9623425" y="6253163"/>
            <a:ext cx="382588" cy="74612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71285 h 157"/>
              <a:gd name="T4" fmla="*/ 264869 w 585"/>
              <a:gd name="T5" fmla="*/ 21386 h 157"/>
              <a:gd name="T6" fmla="*/ 382588 w 585"/>
              <a:gd name="T7" fmla="*/ 57028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5" name="Freeform 433"/>
          <p:cNvSpPr>
            <a:spLocks/>
          </p:cNvSpPr>
          <p:nvPr/>
        </p:nvSpPr>
        <p:spPr bwMode="auto">
          <a:xfrm>
            <a:off x="2792413" y="6300789"/>
            <a:ext cx="381000" cy="71437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8252 h 157"/>
              <a:gd name="T4" fmla="*/ 263769 w 585"/>
              <a:gd name="T5" fmla="*/ 20476 h 157"/>
              <a:gd name="T6" fmla="*/ 381000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Freeform 434"/>
          <p:cNvSpPr>
            <a:spLocks/>
          </p:cNvSpPr>
          <p:nvPr/>
        </p:nvSpPr>
        <p:spPr bwMode="auto">
          <a:xfrm>
            <a:off x="9550400" y="6327775"/>
            <a:ext cx="382588" cy="71438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8253 h 157"/>
              <a:gd name="T4" fmla="*/ 264869 w 585"/>
              <a:gd name="T5" fmla="*/ 20476 h 157"/>
              <a:gd name="T6" fmla="*/ 382588 w 585"/>
              <a:gd name="T7" fmla="*/ 54602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7" name="Freeform 435"/>
          <p:cNvSpPr>
            <a:spLocks/>
          </p:cNvSpPr>
          <p:nvPr/>
        </p:nvSpPr>
        <p:spPr bwMode="auto">
          <a:xfrm>
            <a:off x="2792413" y="6113464"/>
            <a:ext cx="381000" cy="73025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9769 h 157"/>
              <a:gd name="T4" fmla="*/ 263769 w 585"/>
              <a:gd name="T5" fmla="*/ 20931 h 157"/>
              <a:gd name="T6" fmla="*/ 381000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e 1040"/>
          <p:cNvGrpSpPr>
            <a:grpSpLocks/>
          </p:cNvGrpSpPr>
          <p:nvPr/>
        </p:nvGrpSpPr>
        <p:grpSpPr bwMode="auto">
          <a:xfrm>
            <a:off x="5348289" y="3879851"/>
            <a:ext cx="1762125" cy="735013"/>
            <a:chOff x="3823852" y="3880489"/>
            <a:chExt cx="1762916" cy="734708"/>
          </a:xfrm>
        </p:grpSpPr>
        <p:sp>
          <p:nvSpPr>
            <p:cNvPr id="2722" name="AutoShape 437"/>
            <p:cNvSpPr>
              <a:spLocks noChangeArrowheads="1"/>
            </p:cNvSpPr>
            <p:nvPr/>
          </p:nvSpPr>
          <p:spPr bwMode="auto">
            <a:xfrm>
              <a:off x="3823852" y="3880489"/>
              <a:ext cx="1663996" cy="2465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1000" b="1">
                  <a:solidFill>
                    <a:prstClr val="black"/>
                  </a:solidFill>
                  <a:latin typeface="Calibri" panose="020F0502020204030204" pitchFamily="34" charset="0"/>
                </a:rPr>
                <a:t>Vaisseaux sanguins spiralés</a:t>
              </a:r>
              <a:endParaRPr lang="fr-F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23" name="Freeform 438"/>
            <p:cNvSpPr>
              <a:spLocks/>
            </p:cNvSpPr>
            <p:nvPr/>
          </p:nvSpPr>
          <p:spPr bwMode="auto">
            <a:xfrm>
              <a:off x="5164626" y="4123961"/>
              <a:ext cx="422142" cy="405991"/>
            </a:xfrm>
            <a:custGeom>
              <a:avLst/>
              <a:gdLst>
                <a:gd name="T0" fmla="*/ 60119 w 646"/>
                <a:gd name="T1" fmla="*/ 0 h 873"/>
                <a:gd name="T2" fmla="*/ 60119 w 646"/>
                <a:gd name="T3" fmla="*/ 151607 h 873"/>
                <a:gd name="T4" fmla="*/ 422142 w 646"/>
                <a:gd name="T5" fmla="*/ 405991 h 873"/>
                <a:gd name="T6" fmla="*/ 0 60000 65536"/>
                <a:gd name="T7" fmla="*/ 0 60000 65536"/>
                <a:gd name="T8" fmla="*/ 0 60000 65536"/>
                <a:gd name="T9" fmla="*/ 0 w 646"/>
                <a:gd name="T10" fmla="*/ 0 h 873"/>
                <a:gd name="T11" fmla="*/ 646 w 646"/>
                <a:gd name="T12" fmla="*/ 873 h 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6" h="873">
                  <a:moveTo>
                    <a:pt x="92" y="0"/>
                  </a:moveTo>
                  <a:cubicBezTo>
                    <a:pt x="46" y="90"/>
                    <a:pt x="0" y="181"/>
                    <a:pt x="92" y="326"/>
                  </a:cubicBezTo>
                  <a:cubicBezTo>
                    <a:pt x="184" y="471"/>
                    <a:pt x="415" y="672"/>
                    <a:pt x="646" y="87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4" name="Freeform 439"/>
            <p:cNvSpPr>
              <a:spLocks/>
            </p:cNvSpPr>
            <p:nvPr/>
          </p:nvSpPr>
          <p:spPr bwMode="auto">
            <a:xfrm>
              <a:off x="4306480" y="4123961"/>
              <a:ext cx="396310" cy="491236"/>
            </a:xfrm>
            <a:custGeom>
              <a:avLst/>
              <a:gdLst>
                <a:gd name="T0" fmla="*/ 56802 w 607"/>
                <a:gd name="T1" fmla="*/ 0 h 1058"/>
                <a:gd name="T2" fmla="*/ 56802 w 607"/>
                <a:gd name="T3" fmla="*/ 228903 h 1058"/>
                <a:gd name="T4" fmla="*/ 396310 w 607"/>
                <a:gd name="T5" fmla="*/ 491236 h 1058"/>
                <a:gd name="T6" fmla="*/ 0 60000 65536"/>
                <a:gd name="T7" fmla="*/ 0 60000 65536"/>
                <a:gd name="T8" fmla="*/ 0 60000 65536"/>
                <a:gd name="T9" fmla="*/ 0 w 607"/>
                <a:gd name="T10" fmla="*/ 0 h 1058"/>
                <a:gd name="T11" fmla="*/ 607 w 607"/>
                <a:gd name="T12" fmla="*/ 1058 h 1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7" h="1058">
                  <a:moveTo>
                    <a:pt x="87" y="0"/>
                  </a:moveTo>
                  <a:cubicBezTo>
                    <a:pt x="43" y="158"/>
                    <a:pt x="0" y="317"/>
                    <a:pt x="87" y="493"/>
                  </a:cubicBezTo>
                  <a:cubicBezTo>
                    <a:pt x="174" y="669"/>
                    <a:pt x="390" y="863"/>
                    <a:pt x="607" y="105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119" name="AutoShape 440"/>
          <p:cNvCxnSpPr>
            <a:cxnSpLocks noChangeShapeType="1"/>
          </p:cNvCxnSpPr>
          <p:nvPr/>
        </p:nvCxnSpPr>
        <p:spPr bwMode="auto">
          <a:xfrm flipV="1">
            <a:off x="2574925" y="5964239"/>
            <a:ext cx="0" cy="4460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921" name="AutoShape 441"/>
          <p:cNvSpPr>
            <a:spLocks noChangeArrowheads="1"/>
          </p:cNvSpPr>
          <p:nvPr/>
        </p:nvSpPr>
        <p:spPr bwMode="auto">
          <a:xfrm>
            <a:off x="2107439" y="5786455"/>
            <a:ext cx="354725" cy="74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vert270"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Myomètre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21" name="AutoShape 442"/>
          <p:cNvCxnSpPr>
            <a:cxnSpLocks noChangeShapeType="1"/>
          </p:cNvCxnSpPr>
          <p:nvPr/>
        </p:nvCxnSpPr>
        <p:spPr bwMode="auto">
          <a:xfrm flipV="1">
            <a:off x="2574925" y="3784600"/>
            <a:ext cx="0" cy="2152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923" name="AutoShape 443"/>
          <p:cNvSpPr>
            <a:spLocks noChangeArrowheads="1"/>
          </p:cNvSpPr>
          <p:nvPr/>
        </p:nvSpPr>
        <p:spPr bwMode="auto">
          <a:xfrm>
            <a:off x="2107439" y="4450839"/>
            <a:ext cx="354725" cy="906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vert270"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Endomètre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3" name="AutoShape 444"/>
          <p:cNvSpPr>
            <a:spLocks noChangeArrowheads="1"/>
          </p:cNvSpPr>
          <p:nvPr/>
        </p:nvSpPr>
        <p:spPr bwMode="auto">
          <a:xfrm>
            <a:off x="2052638" y="3757614"/>
            <a:ext cx="449262" cy="206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900" b="1">
                <a:solidFill>
                  <a:prstClr val="black"/>
                </a:solidFill>
                <a:latin typeface="Calibri" panose="020F0502020204030204" pitchFamily="34" charset="0"/>
              </a:rPr>
              <a:t>5mm</a:t>
            </a:r>
            <a:endParaRPr lang="fr-FR" altLang="en-US" sz="2000">
              <a:solidFill>
                <a:prstClr val="black"/>
              </a:solidFill>
            </a:endParaRPr>
          </a:p>
        </p:txBody>
      </p:sp>
      <p:sp>
        <p:nvSpPr>
          <p:cNvPr id="2124" name="AutoShape 445"/>
          <p:cNvSpPr>
            <a:spLocks noChangeArrowheads="1"/>
          </p:cNvSpPr>
          <p:nvPr/>
        </p:nvSpPr>
        <p:spPr bwMode="auto">
          <a:xfrm>
            <a:off x="2716214" y="6437313"/>
            <a:ext cx="255587" cy="254000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25" name="AutoShape 446"/>
          <p:cNvSpPr>
            <a:spLocks noChangeArrowheads="1"/>
          </p:cNvSpPr>
          <p:nvPr/>
        </p:nvSpPr>
        <p:spPr bwMode="auto">
          <a:xfrm>
            <a:off x="2971800" y="6437314"/>
            <a:ext cx="254000" cy="211137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26" name="AutoShape 447"/>
          <p:cNvSpPr>
            <a:spLocks noChangeArrowheads="1"/>
          </p:cNvSpPr>
          <p:nvPr/>
        </p:nvSpPr>
        <p:spPr bwMode="auto">
          <a:xfrm>
            <a:off x="3225800" y="6437314"/>
            <a:ext cx="255588" cy="211137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27" name="AutoShape 448"/>
          <p:cNvSpPr>
            <a:spLocks noChangeArrowheads="1"/>
          </p:cNvSpPr>
          <p:nvPr/>
        </p:nvSpPr>
        <p:spPr bwMode="auto">
          <a:xfrm>
            <a:off x="3481388" y="6437314"/>
            <a:ext cx="254000" cy="211137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>
                <a:solidFill>
                  <a:prstClr val="black"/>
                </a:solidFill>
                <a:latin typeface="Calibri" panose="020F0502020204030204" pitchFamily="34" charset="0"/>
              </a:rPr>
              <a:t>44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28" name="AutoShape 449"/>
          <p:cNvSpPr>
            <a:spLocks noChangeArrowheads="1"/>
          </p:cNvSpPr>
          <p:nvPr/>
        </p:nvSpPr>
        <p:spPr bwMode="auto">
          <a:xfrm>
            <a:off x="3735389" y="6437313"/>
            <a:ext cx="257175" cy="254000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29" name="AutoShape 450"/>
          <p:cNvSpPr>
            <a:spLocks noChangeArrowheads="1"/>
          </p:cNvSpPr>
          <p:nvPr/>
        </p:nvSpPr>
        <p:spPr bwMode="auto">
          <a:xfrm>
            <a:off x="5899150" y="6437314"/>
            <a:ext cx="349250" cy="261937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800">
                <a:solidFill>
                  <a:prstClr val="black"/>
                </a:solidFill>
                <a:latin typeface="Calibri" panose="020F0502020204030204" pitchFamily="34" charset="0"/>
              </a:rPr>
              <a:t>14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2130" name="AutoShape 451"/>
          <p:cNvSpPr>
            <a:spLocks noChangeArrowheads="1"/>
          </p:cNvSpPr>
          <p:nvPr/>
        </p:nvSpPr>
        <p:spPr bwMode="auto">
          <a:xfrm>
            <a:off x="9755189" y="6437313"/>
            <a:ext cx="350837" cy="254000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800">
                <a:solidFill>
                  <a:prstClr val="black"/>
                </a:solidFill>
                <a:latin typeface="Calibri" panose="020F0502020204030204" pitchFamily="34" charset="0"/>
              </a:rPr>
              <a:t>28</a:t>
            </a:r>
            <a:endParaRPr lang="fr-FR" altLang="en-US">
              <a:solidFill>
                <a:prstClr val="black"/>
              </a:solidFill>
            </a:endParaRPr>
          </a:p>
        </p:txBody>
      </p:sp>
      <p:cxnSp>
        <p:nvCxnSpPr>
          <p:cNvPr id="2131" name="AutoShape 452"/>
          <p:cNvCxnSpPr>
            <a:cxnSpLocks noChangeShapeType="1"/>
          </p:cNvCxnSpPr>
          <p:nvPr/>
        </p:nvCxnSpPr>
        <p:spPr bwMode="auto">
          <a:xfrm>
            <a:off x="4000500" y="6691314"/>
            <a:ext cx="2063750" cy="1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2" name="AutoShape 453"/>
          <p:cNvCxnSpPr>
            <a:cxnSpLocks noChangeShapeType="1"/>
          </p:cNvCxnSpPr>
          <p:nvPr/>
        </p:nvCxnSpPr>
        <p:spPr bwMode="auto">
          <a:xfrm flipV="1">
            <a:off x="6064251" y="6699251"/>
            <a:ext cx="4041775" cy="47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934" name="AutoShape 454"/>
          <p:cNvSpPr>
            <a:spLocks noChangeArrowheads="1"/>
          </p:cNvSpPr>
          <p:nvPr/>
        </p:nvSpPr>
        <p:spPr bwMode="auto">
          <a:xfrm>
            <a:off x="2971800" y="6445251"/>
            <a:ext cx="763588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Règles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4" name="AutoShape 455"/>
          <p:cNvCxnSpPr>
            <a:cxnSpLocks noChangeShapeType="1"/>
          </p:cNvCxnSpPr>
          <p:nvPr/>
        </p:nvCxnSpPr>
        <p:spPr bwMode="auto">
          <a:xfrm>
            <a:off x="2720975" y="6699250"/>
            <a:ext cx="1284288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5" name="Freeform 456"/>
          <p:cNvSpPr>
            <a:spLocks/>
          </p:cNvSpPr>
          <p:nvPr/>
        </p:nvSpPr>
        <p:spPr bwMode="auto">
          <a:xfrm>
            <a:off x="5189539" y="5308600"/>
            <a:ext cx="477837" cy="738188"/>
          </a:xfrm>
          <a:custGeom>
            <a:avLst/>
            <a:gdLst>
              <a:gd name="T0" fmla="*/ 251321 w 732"/>
              <a:gd name="T1" fmla="*/ 722784 h 3642"/>
              <a:gd name="T2" fmla="*/ 331614 w 732"/>
              <a:gd name="T3" fmla="*/ 670085 h 3642"/>
              <a:gd name="T4" fmla="*/ 331614 w 732"/>
              <a:gd name="T5" fmla="*/ 314368 h 3642"/>
              <a:gd name="T6" fmla="*/ 37209 w 732"/>
              <a:gd name="T7" fmla="*/ 308288 h 3642"/>
              <a:gd name="T8" fmla="*/ 133820 w 732"/>
              <a:gd name="T9" fmla="*/ 353892 h 3642"/>
              <a:gd name="T10" fmla="*/ 456948 w 732"/>
              <a:gd name="T11" fmla="*/ 323489 h 3642"/>
              <a:gd name="T12" fmla="*/ 261113 w 732"/>
              <a:gd name="T13" fmla="*/ 235320 h 3642"/>
              <a:gd name="T14" fmla="*/ 37209 w 732"/>
              <a:gd name="T15" fmla="*/ 223159 h 3642"/>
              <a:gd name="T16" fmla="*/ 37209 w 732"/>
              <a:gd name="T17" fmla="*/ 259643 h 3642"/>
              <a:gd name="T18" fmla="*/ 221946 w 732"/>
              <a:gd name="T19" fmla="*/ 262683 h 3642"/>
              <a:gd name="T20" fmla="*/ 331614 w 732"/>
              <a:gd name="T21" fmla="*/ 199445 h 3642"/>
              <a:gd name="T22" fmla="*/ 133820 w 732"/>
              <a:gd name="T23" fmla="*/ 150191 h 3642"/>
              <a:gd name="T24" fmla="*/ 37209 w 732"/>
              <a:gd name="T25" fmla="*/ 166001 h 3642"/>
              <a:gd name="T26" fmla="*/ 133820 w 732"/>
              <a:gd name="T27" fmla="*/ 199445 h 3642"/>
              <a:gd name="T28" fmla="*/ 270905 w 732"/>
              <a:gd name="T29" fmla="*/ 128909 h 3642"/>
              <a:gd name="T30" fmla="*/ 270905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36" name="Freeform 457"/>
          <p:cNvSpPr>
            <a:spLocks/>
          </p:cNvSpPr>
          <p:nvPr/>
        </p:nvSpPr>
        <p:spPr bwMode="auto">
          <a:xfrm>
            <a:off x="5435601" y="5072064"/>
            <a:ext cx="66675" cy="250825"/>
          </a:xfrm>
          <a:custGeom>
            <a:avLst/>
            <a:gdLst>
              <a:gd name="T0" fmla="*/ 26670 w 100"/>
              <a:gd name="T1" fmla="*/ 250825 h 1236"/>
              <a:gd name="T2" fmla="*/ 26670 w 100"/>
              <a:gd name="T3" fmla="*/ 153417 h 1236"/>
              <a:gd name="T4" fmla="*/ 6668 w 100"/>
              <a:gd name="T5" fmla="*/ 117701 h 1236"/>
              <a:gd name="T6" fmla="*/ 66675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37" name="Freeform 458"/>
          <p:cNvSpPr>
            <a:spLocks/>
          </p:cNvSpPr>
          <p:nvPr/>
        </p:nvSpPr>
        <p:spPr bwMode="auto">
          <a:xfrm>
            <a:off x="5997576" y="4846639"/>
            <a:ext cx="479425" cy="1196975"/>
          </a:xfrm>
          <a:custGeom>
            <a:avLst/>
            <a:gdLst>
              <a:gd name="T0" fmla="*/ 252157 w 732"/>
              <a:gd name="T1" fmla="*/ 1171997 h 3642"/>
              <a:gd name="T2" fmla="*/ 332716 w 732"/>
              <a:gd name="T3" fmla="*/ 1086546 h 3642"/>
              <a:gd name="T4" fmla="*/ 332716 w 732"/>
              <a:gd name="T5" fmla="*/ 509750 h 3642"/>
              <a:gd name="T6" fmla="*/ 37332 w 732"/>
              <a:gd name="T7" fmla="*/ 499890 h 3642"/>
              <a:gd name="T8" fmla="*/ 134265 w 732"/>
              <a:gd name="T9" fmla="*/ 573838 h 3642"/>
              <a:gd name="T10" fmla="*/ 458467 w 732"/>
              <a:gd name="T11" fmla="*/ 524539 h 3642"/>
              <a:gd name="T12" fmla="*/ 261981 w 732"/>
              <a:gd name="T13" fmla="*/ 381573 h 3642"/>
              <a:gd name="T14" fmla="*/ 37332 w 732"/>
              <a:gd name="T15" fmla="*/ 361853 h 3642"/>
              <a:gd name="T16" fmla="*/ 37332 w 732"/>
              <a:gd name="T17" fmla="*/ 421012 h 3642"/>
              <a:gd name="T18" fmla="*/ 222684 w 732"/>
              <a:gd name="T19" fmla="*/ 425942 h 3642"/>
              <a:gd name="T20" fmla="*/ 332716 w 732"/>
              <a:gd name="T21" fmla="*/ 323400 h 3642"/>
              <a:gd name="T22" fmla="*/ 134265 w 732"/>
              <a:gd name="T23" fmla="*/ 243536 h 3642"/>
              <a:gd name="T24" fmla="*/ 37332 w 732"/>
              <a:gd name="T25" fmla="*/ 269171 h 3642"/>
              <a:gd name="T26" fmla="*/ 134265 w 732"/>
              <a:gd name="T27" fmla="*/ 323400 h 3642"/>
              <a:gd name="T28" fmla="*/ 271805 w 732"/>
              <a:gd name="T29" fmla="*/ 209027 h 3642"/>
              <a:gd name="T30" fmla="*/ 271805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38" name="Freeform 459"/>
          <p:cNvSpPr>
            <a:spLocks/>
          </p:cNvSpPr>
          <p:nvPr/>
        </p:nvSpPr>
        <p:spPr bwMode="auto">
          <a:xfrm>
            <a:off x="6245225" y="4459288"/>
            <a:ext cx="65088" cy="404812"/>
          </a:xfrm>
          <a:custGeom>
            <a:avLst/>
            <a:gdLst>
              <a:gd name="T0" fmla="*/ 26035 w 100"/>
              <a:gd name="T1" fmla="*/ 404812 h 1236"/>
              <a:gd name="T2" fmla="*/ 26035 w 100"/>
              <a:gd name="T3" fmla="*/ 247603 h 1236"/>
              <a:gd name="T4" fmla="*/ 6509 w 100"/>
              <a:gd name="T5" fmla="*/ 189960 h 1236"/>
              <a:gd name="T6" fmla="*/ 65088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solidFill>
            <a:srgbClr val="C0504D"/>
          </a:solidFill>
          <a:ln w="28575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39" name="Freeform 460"/>
          <p:cNvSpPr>
            <a:spLocks/>
          </p:cNvSpPr>
          <p:nvPr/>
        </p:nvSpPr>
        <p:spPr bwMode="auto">
          <a:xfrm>
            <a:off x="7553325" y="4676776"/>
            <a:ext cx="406400" cy="1376363"/>
          </a:xfrm>
          <a:custGeom>
            <a:avLst/>
            <a:gdLst>
              <a:gd name="T0" fmla="*/ 213749 w 732"/>
              <a:gd name="T1" fmla="*/ 1347642 h 3642"/>
              <a:gd name="T2" fmla="*/ 282037 w 732"/>
              <a:gd name="T3" fmla="*/ 1249384 h 3642"/>
              <a:gd name="T4" fmla="*/ 282037 w 732"/>
              <a:gd name="T5" fmla="*/ 586145 h 3642"/>
              <a:gd name="T6" fmla="*/ 31646 w 732"/>
              <a:gd name="T7" fmla="*/ 574807 h 3642"/>
              <a:gd name="T8" fmla="*/ 113814 w 732"/>
              <a:gd name="T9" fmla="*/ 659838 h 3642"/>
              <a:gd name="T10" fmla="*/ 388634 w 732"/>
              <a:gd name="T11" fmla="*/ 603151 h 3642"/>
              <a:gd name="T12" fmla="*/ 222076 w 732"/>
              <a:gd name="T13" fmla="*/ 438758 h 3642"/>
              <a:gd name="T14" fmla="*/ 31646 w 732"/>
              <a:gd name="T15" fmla="*/ 416083 h 3642"/>
              <a:gd name="T16" fmla="*/ 31646 w 732"/>
              <a:gd name="T17" fmla="*/ 484108 h 3642"/>
              <a:gd name="T18" fmla="*/ 188765 w 732"/>
              <a:gd name="T19" fmla="*/ 489777 h 3642"/>
              <a:gd name="T20" fmla="*/ 282037 w 732"/>
              <a:gd name="T21" fmla="*/ 371867 h 3642"/>
              <a:gd name="T22" fmla="*/ 113814 w 732"/>
              <a:gd name="T23" fmla="*/ 280034 h 3642"/>
              <a:gd name="T24" fmla="*/ 31646 w 732"/>
              <a:gd name="T25" fmla="*/ 309512 h 3642"/>
              <a:gd name="T26" fmla="*/ 113814 w 732"/>
              <a:gd name="T27" fmla="*/ 371867 h 3642"/>
              <a:gd name="T28" fmla="*/ 230404 w 732"/>
              <a:gd name="T29" fmla="*/ 240353 h 3642"/>
              <a:gd name="T30" fmla="*/ 230404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0" name="Freeform 461"/>
          <p:cNvSpPr>
            <a:spLocks/>
          </p:cNvSpPr>
          <p:nvPr/>
        </p:nvSpPr>
        <p:spPr bwMode="auto">
          <a:xfrm>
            <a:off x="7762876" y="4237039"/>
            <a:ext cx="55563" cy="466725"/>
          </a:xfrm>
          <a:custGeom>
            <a:avLst/>
            <a:gdLst>
              <a:gd name="T0" fmla="*/ 22225 w 100"/>
              <a:gd name="T1" fmla="*/ 466725 h 1236"/>
              <a:gd name="T2" fmla="*/ 22225 w 100"/>
              <a:gd name="T3" fmla="*/ 285473 h 1236"/>
              <a:gd name="T4" fmla="*/ 5556 w 100"/>
              <a:gd name="T5" fmla="*/ 219013 h 1236"/>
              <a:gd name="T6" fmla="*/ 55563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1" name="Freeform 462"/>
          <p:cNvSpPr>
            <a:spLocks/>
          </p:cNvSpPr>
          <p:nvPr/>
        </p:nvSpPr>
        <p:spPr bwMode="auto">
          <a:xfrm>
            <a:off x="9036051" y="4179888"/>
            <a:ext cx="481013" cy="1820862"/>
          </a:xfrm>
          <a:custGeom>
            <a:avLst/>
            <a:gdLst>
              <a:gd name="T0" fmla="*/ 9817 w 1470"/>
              <a:gd name="T1" fmla="*/ 1820862 h 2745"/>
              <a:gd name="T2" fmla="*/ 39594 w 1470"/>
              <a:gd name="T3" fmla="*/ 1572110 h 2745"/>
              <a:gd name="T4" fmla="*/ 247051 w 1470"/>
              <a:gd name="T5" fmla="*/ 1472610 h 2745"/>
              <a:gd name="T6" fmla="*/ 454508 w 1470"/>
              <a:gd name="T7" fmla="*/ 1482560 h 2745"/>
              <a:gd name="T8" fmla="*/ 405098 w 1470"/>
              <a:gd name="T9" fmla="*/ 1562160 h 2745"/>
              <a:gd name="T10" fmla="*/ 167864 w 1470"/>
              <a:gd name="T11" fmla="*/ 1601961 h 2745"/>
              <a:gd name="T12" fmla="*/ 39594 w 1470"/>
              <a:gd name="T13" fmla="*/ 1522360 h 2745"/>
              <a:gd name="T14" fmla="*/ 29777 w 1470"/>
              <a:gd name="T15" fmla="*/ 1412909 h 2745"/>
              <a:gd name="T16" fmla="*/ 167864 w 1470"/>
              <a:gd name="T17" fmla="*/ 1293508 h 2745"/>
              <a:gd name="T18" fmla="*/ 365832 w 1470"/>
              <a:gd name="T19" fmla="*/ 1283558 h 2745"/>
              <a:gd name="T20" fmla="*/ 434875 w 1470"/>
              <a:gd name="T21" fmla="*/ 1313409 h 2745"/>
              <a:gd name="T22" fmla="*/ 306278 w 1470"/>
              <a:gd name="T23" fmla="*/ 1383059 h 2745"/>
              <a:gd name="T24" fmla="*/ 178008 w 1470"/>
              <a:gd name="T25" fmla="*/ 1353209 h 2745"/>
              <a:gd name="T26" fmla="*/ 98820 w 1470"/>
              <a:gd name="T27" fmla="*/ 1233808 h 2745"/>
              <a:gd name="T28" fmla="*/ 237234 w 1470"/>
              <a:gd name="T29" fmla="*/ 1114407 h 2745"/>
              <a:gd name="T30" fmla="*/ 336055 w 1470"/>
              <a:gd name="T31" fmla="*/ 1104457 h 2745"/>
              <a:gd name="T32" fmla="*/ 385465 w 1470"/>
              <a:gd name="T33" fmla="*/ 1164158 h 2745"/>
              <a:gd name="T34" fmla="*/ 336055 w 1470"/>
              <a:gd name="T35" fmla="*/ 1203958 h 2745"/>
              <a:gd name="T36" fmla="*/ 217601 w 1470"/>
              <a:gd name="T37" fmla="*/ 1203958 h 2745"/>
              <a:gd name="T38" fmla="*/ 108637 w 1470"/>
              <a:gd name="T39" fmla="*/ 1124357 h 2745"/>
              <a:gd name="T40" fmla="*/ 158047 w 1470"/>
              <a:gd name="T41" fmla="*/ 1064657 h 2745"/>
              <a:gd name="T42" fmla="*/ 326238 w 1470"/>
              <a:gd name="T43" fmla="*/ 985056 h 2745"/>
              <a:gd name="T44" fmla="*/ 444692 w 1470"/>
              <a:gd name="T45" fmla="*/ 1024857 h 2745"/>
              <a:gd name="T46" fmla="*/ 296461 w 1470"/>
              <a:gd name="T47" fmla="*/ 1084557 h 2745"/>
              <a:gd name="T48" fmla="*/ 197641 w 1470"/>
              <a:gd name="T49" fmla="*/ 1084557 h 2745"/>
              <a:gd name="T50" fmla="*/ 59227 w 1470"/>
              <a:gd name="T51" fmla="*/ 985056 h 2745"/>
              <a:gd name="T52" fmla="*/ 158047 w 1470"/>
              <a:gd name="T53" fmla="*/ 895506 h 2745"/>
              <a:gd name="T54" fmla="*/ 148231 w 1470"/>
              <a:gd name="T55" fmla="*/ 915406 h 2745"/>
              <a:gd name="T56" fmla="*/ 138414 w 1470"/>
              <a:gd name="T57" fmla="*/ 786055 h 2745"/>
              <a:gd name="T58" fmla="*/ 197641 w 1470"/>
              <a:gd name="T59" fmla="*/ 706455 h 2745"/>
              <a:gd name="T60" fmla="*/ 98820 w 1470"/>
              <a:gd name="T61" fmla="*/ 477603 h 2745"/>
              <a:gd name="T62" fmla="*/ 167864 w 1470"/>
              <a:gd name="T63" fmla="*/ 328352 h 2745"/>
              <a:gd name="T64" fmla="*/ 167864 w 1470"/>
              <a:gd name="T65" fmla="*/ 228852 h 2745"/>
              <a:gd name="T66" fmla="*/ 148231 w 1470"/>
              <a:gd name="T67" fmla="*/ 139301 h 2745"/>
              <a:gd name="T68" fmla="*/ 178008 w 1470"/>
              <a:gd name="T69" fmla="*/ 0 h 27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70"/>
              <a:gd name="T106" fmla="*/ 0 h 2745"/>
              <a:gd name="T107" fmla="*/ 1470 w 1470"/>
              <a:gd name="T108" fmla="*/ 2745 h 274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70" h="2745">
                <a:moveTo>
                  <a:pt x="30" y="2745"/>
                </a:moveTo>
                <a:cubicBezTo>
                  <a:pt x="44" y="2683"/>
                  <a:pt x="0" y="2457"/>
                  <a:pt x="121" y="2370"/>
                </a:cubicBezTo>
                <a:cubicBezTo>
                  <a:pt x="242" y="2283"/>
                  <a:pt x="544" y="2243"/>
                  <a:pt x="755" y="2220"/>
                </a:cubicBezTo>
                <a:cubicBezTo>
                  <a:pt x="755" y="2220"/>
                  <a:pt x="1309" y="2213"/>
                  <a:pt x="1389" y="2235"/>
                </a:cubicBezTo>
                <a:cubicBezTo>
                  <a:pt x="1470" y="2257"/>
                  <a:pt x="1383" y="2325"/>
                  <a:pt x="1238" y="2355"/>
                </a:cubicBezTo>
                <a:cubicBezTo>
                  <a:pt x="1093" y="2385"/>
                  <a:pt x="699" y="2425"/>
                  <a:pt x="513" y="2415"/>
                </a:cubicBezTo>
                <a:cubicBezTo>
                  <a:pt x="328" y="2405"/>
                  <a:pt x="191" y="2342"/>
                  <a:pt x="121" y="2295"/>
                </a:cubicBezTo>
                <a:cubicBezTo>
                  <a:pt x="50" y="2248"/>
                  <a:pt x="26" y="2187"/>
                  <a:pt x="91" y="2130"/>
                </a:cubicBezTo>
                <a:cubicBezTo>
                  <a:pt x="155" y="2073"/>
                  <a:pt x="513" y="1950"/>
                  <a:pt x="513" y="1950"/>
                </a:cubicBezTo>
                <a:cubicBezTo>
                  <a:pt x="513" y="1950"/>
                  <a:pt x="1118" y="1935"/>
                  <a:pt x="1118" y="1935"/>
                </a:cubicBezTo>
                <a:cubicBezTo>
                  <a:pt x="1118" y="1935"/>
                  <a:pt x="1359" y="1955"/>
                  <a:pt x="1329" y="1980"/>
                </a:cubicBezTo>
                <a:cubicBezTo>
                  <a:pt x="1299" y="2005"/>
                  <a:pt x="1067" y="2075"/>
                  <a:pt x="936" y="2085"/>
                </a:cubicBezTo>
                <a:cubicBezTo>
                  <a:pt x="805" y="2095"/>
                  <a:pt x="650" y="2077"/>
                  <a:pt x="544" y="2040"/>
                </a:cubicBezTo>
                <a:lnTo>
                  <a:pt x="302" y="1860"/>
                </a:lnTo>
                <a:lnTo>
                  <a:pt x="725" y="1680"/>
                </a:lnTo>
                <a:lnTo>
                  <a:pt x="1027" y="1665"/>
                </a:lnTo>
                <a:cubicBezTo>
                  <a:pt x="1104" y="1678"/>
                  <a:pt x="1178" y="1730"/>
                  <a:pt x="1178" y="1755"/>
                </a:cubicBezTo>
                <a:cubicBezTo>
                  <a:pt x="1178" y="1780"/>
                  <a:pt x="1112" y="1805"/>
                  <a:pt x="1027" y="1815"/>
                </a:cubicBezTo>
                <a:lnTo>
                  <a:pt x="665" y="1815"/>
                </a:lnTo>
                <a:lnTo>
                  <a:pt x="332" y="1695"/>
                </a:lnTo>
                <a:lnTo>
                  <a:pt x="483" y="1605"/>
                </a:lnTo>
                <a:cubicBezTo>
                  <a:pt x="483" y="1605"/>
                  <a:pt x="852" y="1495"/>
                  <a:pt x="997" y="1485"/>
                </a:cubicBezTo>
                <a:cubicBezTo>
                  <a:pt x="1142" y="1475"/>
                  <a:pt x="1373" y="1520"/>
                  <a:pt x="1359" y="1545"/>
                </a:cubicBezTo>
                <a:cubicBezTo>
                  <a:pt x="1345" y="1570"/>
                  <a:pt x="1031" y="1620"/>
                  <a:pt x="906" y="1635"/>
                </a:cubicBezTo>
                <a:lnTo>
                  <a:pt x="604" y="1635"/>
                </a:lnTo>
                <a:cubicBezTo>
                  <a:pt x="483" y="1610"/>
                  <a:pt x="201" y="1532"/>
                  <a:pt x="181" y="1485"/>
                </a:cubicBezTo>
                <a:cubicBezTo>
                  <a:pt x="161" y="1438"/>
                  <a:pt x="438" y="1367"/>
                  <a:pt x="483" y="1350"/>
                </a:cubicBezTo>
                <a:cubicBezTo>
                  <a:pt x="528" y="1333"/>
                  <a:pt x="463" y="1407"/>
                  <a:pt x="453" y="1380"/>
                </a:cubicBezTo>
                <a:cubicBezTo>
                  <a:pt x="453" y="1380"/>
                  <a:pt x="398" y="1237"/>
                  <a:pt x="423" y="1185"/>
                </a:cubicBezTo>
                <a:cubicBezTo>
                  <a:pt x="448" y="1133"/>
                  <a:pt x="624" y="1142"/>
                  <a:pt x="604" y="1065"/>
                </a:cubicBezTo>
                <a:cubicBezTo>
                  <a:pt x="584" y="988"/>
                  <a:pt x="317" y="815"/>
                  <a:pt x="302" y="720"/>
                </a:cubicBezTo>
                <a:cubicBezTo>
                  <a:pt x="287" y="625"/>
                  <a:pt x="478" y="557"/>
                  <a:pt x="513" y="495"/>
                </a:cubicBezTo>
                <a:lnTo>
                  <a:pt x="513" y="345"/>
                </a:lnTo>
                <a:lnTo>
                  <a:pt x="453" y="210"/>
                </a:lnTo>
                <a:lnTo>
                  <a:pt x="544" y="0"/>
                </a:ln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prstShdw prst="shdw17" dist="17961" dir="2700000">
              <a:srgbClr val="73302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2" name="Freeform 463"/>
          <p:cNvSpPr>
            <a:spLocks/>
          </p:cNvSpPr>
          <p:nvPr/>
        </p:nvSpPr>
        <p:spPr bwMode="auto">
          <a:xfrm>
            <a:off x="2887664" y="5984876"/>
            <a:ext cx="7050087" cy="73025"/>
          </a:xfrm>
          <a:custGeom>
            <a:avLst/>
            <a:gdLst>
              <a:gd name="T0" fmla="*/ 0 w 10785"/>
              <a:gd name="T1" fmla="*/ 7303 h 250"/>
              <a:gd name="T2" fmla="*/ 7030476 w 10785"/>
              <a:gd name="T3" fmla="*/ 16066 h 250"/>
              <a:gd name="T4" fmla="*/ 7050087 w 10785"/>
              <a:gd name="T5" fmla="*/ 59881 h 250"/>
              <a:gd name="T6" fmla="*/ 0 w 10785"/>
              <a:gd name="T7" fmla="*/ 64262 h 250"/>
              <a:gd name="T8" fmla="*/ 0 w 10785"/>
              <a:gd name="T9" fmla="*/ 7303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85"/>
              <a:gd name="T16" fmla="*/ 0 h 250"/>
              <a:gd name="T17" fmla="*/ 10785 w 10785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85" h="250">
                <a:moveTo>
                  <a:pt x="0" y="25"/>
                </a:moveTo>
                <a:cubicBezTo>
                  <a:pt x="1796" y="0"/>
                  <a:pt x="8958" y="25"/>
                  <a:pt x="10755" y="55"/>
                </a:cubicBezTo>
                <a:lnTo>
                  <a:pt x="10785" y="205"/>
                </a:lnTo>
                <a:cubicBezTo>
                  <a:pt x="8993" y="232"/>
                  <a:pt x="1797" y="250"/>
                  <a:pt x="0" y="220"/>
                </a:cubicBezTo>
                <a:lnTo>
                  <a:pt x="0" y="25"/>
                </a:lnTo>
                <a:close/>
              </a:path>
            </a:pathLst>
          </a:custGeom>
          <a:gradFill rotWithShape="0">
            <a:gsLst>
              <a:gs pos="0">
                <a:srgbClr val="F2CCCC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3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3" name="Freeform 464"/>
          <p:cNvSpPr>
            <a:spLocks/>
          </p:cNvSpPr>
          <p:nvPr/>
        </p:nvSpPr>
        <p:spPr bwMode="auto">
          <a:xfrm>
            <a:off x="6931025" y="4805364"/>
            <a:ext cx="477838" cy="1423987"/>
          </a:xfrm>
          <a:custGeom>
            <a:avLst/>
            <a:gdLst>
              <a:gd name="T0" fmla="*/ 251322 w 732"/>
              <a:gd name="T1" fmla="*/ 1394272 h 3642"/>
              <a:gd name="T2" fmla="*/ 331614 w 732"/>
              <a:gd name="T3" fmla="*/ 1292614 h 3642"/>
              <a:gd name="T4" fmla="*/ 331614 w 732"/>
              <a:gd name="T5" fmla="*/ 606426 h 3642"/>
              <a:gd name="T6" fmla="*/ 37209 w 732"/>
              <a:gd name="T7" fmla="*/ 594696 h 3642"/>
              <a:gd name="T8" fmla="*/ 133821 w 732"/>
              <a:gd name="T9" fmla="*/ 682669 h 3642"/>
              <a:gd name="T10" fmla="*/ 456949 w 732"/>
              <a:gd name="T11" fmla="*/ 624021 h 3642"/>
              <a:gd name="T12" fmla="*/ 261114 w 732"/>
              <a:gd name="T13" fmla="*/ 453940 h 3642"/>
              <a:gd name="T14" fmla="*/ 37209 w 732"/>
              <a:gd name="T15" fmla="*/ 430480 h 3642"/>
              <a:gd name="T16" fmla="*/ 37209 w 732"/>
              <a:gd name="T17" fmla="*/ 500859 h 3642"/>
              <a:gd name="T18" fmla="*/ 221947 w 732"/>
              <a:gd name="T19" fmla="*/ 506724 h 3642"/>
              <a:gd name="T20" fmla="*/ 331614 w 732"/>
              <a:gd name="T21" fmla="*/ 384735 h 3642"/>
              <a:gd name="T22" fmla="*/ 133821 w 732"/>
              <a:gd name="T23" fmla="*/ 289724 h 3642"/>
              <a:gd name="T24" fmla="*/ 37209 w 732"/>
              <a:gd name="T25" fmla="*/ 320221 h 3642"/>
              <a:gd name="T26" fmla="*/ 133821 w 732"/>
              <a:gd name="T27" fmla="*/ 384735 h 3642"/>
              <a:gd name="T28" fmla="*/ 270905 w 732"/>
              <a:gd name="T29" fmla="*/ 248670 h 3642"/>
              <a:gd name="T30" fmla="*/ 270905 w 732"/>
              <a:gd name="T31" fmla="*/ 0 h 36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2"/>
              <a:gd name="T49" fmla="*/ 0 h 3642"/>
              <a:gd name="T50" fmla="*/ 732 w 732"/>
              <a:gd name="T51" fmla="*/ 3642 h 36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2" h="3642">
                <a:moveTo>
                  <a:pt x="385" y="3566"/>
                </a:moveTo>
                <a:cubicBezTo>
                  <a:pt x="436" y="3604"/>
                  <a:pt x="488" y="3642"/>
                  <a:pt x="508" y="3306"/>
                </a:cubicBezTo>
                <a:cubicBezTo>
                  <a:pt x="528" y="2970"/>
                  <a:pt x="583" y="1848"/>
                  <a:pt x="508" y="1551"/>
                </a:cubicBezTo>
                <a:cubicBezTo>
                  <a:pt x="433" y="1254"/>
                  <a:pt x="108" y="1489"/>
                  <a:pt x="57" y="1521"/>
                </a:cubicBezTo>
                <a:cubicBezTo>
                  <a:pt x="6" y="1553"/>
                  <a:pt x="98" y="1734"/>
                  <a:pt x="205" y="1746"/>
                </a:cubicBezTo>
                <a:cubicBezTo>
                  <a:pt x="312" y="1758"/>
                  <a:pt x="668" y="1693"/>
                  <a:pt x="700" y="1596"/>
                </a:cubicBezTo>
                <a:cubicBezTo>
                  <a:pt x="732" y="1499"/>
                  <a:pt x="507" y="1243"/>
                  <a:pt x="400" y="1161"/>
                </a:cubicBezTo>
                <a:cubicBezTo>
                  <a:pt x="293" y="1079"/>
                  <a:pt x="114" y="1081"/>
                  <a:pt x="57" y="1101"/>
                </a:cubicBezTo>
                <a:cubicBezTo>
                  <a:pt x="0" y="1121"/>
                  <a:pt x="10" y="1249"/>
                  <a:pt x="57" y="1281"/>
                </a:cubicBezTo>
                <a:cubicBezTo>
                  <a:pt x="104" y="1313"/>
                  <a:pt x="265" y="1345"/>
                  <a:pt x="340" y="1296"/>
                </a:cubicBezTo>
                <a:cubicBezTo>
                  <a:pt x="415" y="1247"/>
                  <a:pt x="530" y="1076"/>
                  <a:pt x="508" y="984"/>
                </a:cubicBezTo>
                <a:cubicBezTo>
                  <a:pt x="486" y="892"/>
                  <a:pt x="280" y="769"/>
                  <a:pt x="205" y="741"/>
                </a:cubicBezTo>
                <a:cubicBezTo>
                  <a:pt x="130" y="713"/>
                  <a:pt x="57" y="779"/>
                  <a:pt x="57" y="819"/>
                </a:cubicBezTo>
                <a:cubicBezTo>
                  <a:pt x="57" y="859"/>
                  <a:pt x="145" y="1014"/>
                  <a:pt x="205" y="984"/>
                </a:cubicBezTo>
                <a:cubicBezTo>
                  <a:pt x="265" y="954"/>
                  <a:pt x="380" y="800"/>
                  <a:pt x="415" y="636"/>
                </a:cubicBezTo>
                <a:cubicBezTo>
                  <a:pt x="450" y="472"/>
                  <a:pt x="432" y="236"/>
                  <a:pt x="415" y="0"/>
                </a:cubicBezTo>
              </a:path>
            </a:pathLst>
          </a:custGeom>
          <a:noFill/>
          <a:ln w="38100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4" name="Freeform 465"/>
          <p:cNvSpPr>
            <a:spLocks/>
          </p:cNvSpPr>
          <p:nvPr/>
        </p:nvSpPr>
        <p:spPr bwMode="auto">
          <a:xfrm>
            <a:off x="7167564" y="4383089"/>
            <a:ext cx="66675" cy="484187"/>
          </a:xfrm>
          <a:custGeom>
            <a:avLst/>
            <a:gdLst>
              <a:gd name="T0" fmla="*/ 26670 w 100"/>
              <a:gd name="T1" fmla="*/ 484187 h 1236"/>
              <a:gd name="T2" fmla="*/ 26670 w 100"/>
              <a:gd name="T3" fmla="*/ 296153 h 1236"/>
              <a:gd name="T4" fmla="*/ 6668 w 100"/>
              <a:gd name="T5" fmla="*/ 227207 h 1236"/>
              <a:gd name="T6" fmla="*/ 66675 w 100"/>
              <a:gd name="T7" fmla="*/ 0 h 1236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36"/>
              <a:gd name="T14" fmla="*/ 100 w 100"/>
              <a:gd name="T15" fmla="*/ 1236 h 1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36">
                <a:moveTo>
                  <a:pt x="40" y="1236"/>
                </a:moveTo>
                <a:cubicBezTo>
                  <a:pt x="42" y="1050"/>
                  <a:pt x="45" y="865"/>
                  <a:pt x="40" y="756"/>
                </a:cubicBezTo>
                <a:cubicBezTo>
                  <a:pt x="35" y="647"/>
                  <a:pt x="0" y="706"/>
                  <a:pt x="10" y="580"/>
                </a:cubicBezTo>
                <a:cubicBezTo>
                  <a:pt x="20" y="454"/>
                  <a:pt x="60" y="227"/>
                  <a:pt x="100" y="0"/>
                </a:cubicBezTo>
              </a:path>
            </a:pathLst>
          </a:custGeom>
          <a:noFill/>
          <a:ln w="28575">
            <a:solidFill>
              <a:srgbClr val="365F91"/>
            </a:solidFill>
            <a:round/>
            <a:headEnd/>
            <a:tailEnd/>
          </a:ln>
          <a:effectLst>
            <a:prstShdw prst="shdw17" dist="17961" dir="2700000">
              <a:srgbClr val="20395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5" name="Freeform 466"/>
          <p:cNvSpPr>
            <a:spLocks/>
          </p:cNvSpPr>
          <p:nvPr/>
        </p:nvSpPr>
        <p:spPr bwMode="auto">
          <a:xfrm>
            <a:off x="2981326" y="6159500"/>
            <a:ext cx="7051675" cy="77788"/>
          </a:xfrm>
          <a:custGeom>
            <a:avLst/>
            <a:gdLst>
              <a:gd name="T0" fmla="*/ 0 w 10785"/>
              <a:gd name="T1" fmla="*/ 7779 h 250"/>
              <a:gd name="T2" fmla="*/ 7032060 w 10785"/>
              <a:gd name="T3" fmla="*/ 17113 h 250"/>
              <a:gd name="T4" fmla="*/ 7051675 w 10785"/>
              <a:gd name="T5" fmla="*/ 63786 h 250"/>
              <a:gd name="T6" fmla="*/ 0 w 10785"/>
              <a:gd name="T7" fmla="*/ 68453 h 250"/>
              <a:gd name="T8" fmla="*/ 0 w 10785"/>
              <a:gd name="T9" fmla="*/ 7779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85"/>
              <a:gd name="T16" fmla="*/ 0 h 250"/>
              <a:gd name="T17" fmla="*/ 10785 w 10785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85" h="250">
                <a:moveTo>
                  <a:pt x="0" y="25"/>
                </a:moveTo>
                <a:cubicBezTo>
                  <a:pt x="1796" y="0"/>
                  <a:pt x="8958" y="25"/>
                  <a:pt x="10755" y="55"/>
                </a:cubicBezTo>
                <a:lnTo>
                  <a:pt x="10785" y="205"/>
                </a:lnTo>
                <a:cubicBezTo>
                  <a:pt x="8993" y="232"/>
                  <a:pt x="1797" y="250"/>
                  <a:pt x="0" y="220"/>
                </a:cubicBezTo>
                <a:lnTo>
                  <a:pt x="0" y="25"/>
                </a:lnTo>
                <a:close/>
              </a:path>
            </a:pathLst>
          </a:custGeom>
          <a:gradFill rotWithShape="0">
            <a:gsLst>
              <a:gs pos="0">
                <a:srgbClr val="365F91"/>
              </a:gs>
              <a:gs pos="100000">
                <a:srgbClr val="D7DFE9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20395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8947" name="AutoShape 467"/>
          <p:cNvSpPr>
            <a:spLocks noChangeArrowheads="1"/>
          </p:cNvSpPr>
          <p:nvPr/>
        </p:nvSpPr>
        <p:spPr bwMode="auto">
          <a:xfrm>
            <a:off x="1946276" y="468313"/>
            <a:ext cx="854075" cy="412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000" b="1">
                <a:solidFill>
                  <a:prstClr val="black"/>
                </a:solidFill>
                <a:latin typeface="Calibri" panose="020F0502020204030204" pitchFamily="34" charset="0"/>
              </a:rPr>
              <a:t>Jeunes follicules</a:t>
            </a:r>
            <a:endParaRPr lang="fr-FR" altLang="en-US" sz="2400">
              <a:solidFill>
                <a:prstClr val="black"/>
              </a:solidFill>
            </a:endParaRPr>
          </a:p>
        </p:txBody>
      </p:sp>
      <p:grpSp>
        <p:nvGrpSpPr>
          <p:cNvPr id="2147" name="Group 468"/>
          <p:cNvGrpSpPr>
            <a:grpSpLocks/>
          </p:cNvGrpSpPr>
          <p:nvPr/>
        </p:nvGrpSpPr>
        <p:grpSpPr bwMode="auto">
          <a:xfrm>
            <a:off x="2622551" y="582613"/>
            <a:ext cx="390525" cy="393700"/>
            <a:chOff x="5253" y="1965"/>
            <a:chExt cx="3098" cy="2963"/>
          </a:xfrm>
        </p:grpSpPr>
        <p:sp>
          <p:nvSpPr>
            <p:cNvPr id="2659" name="Freeform 469"/>
            <p:cNvSpPr>
              <a:spLocks/>
            </p:cNvSpPr>
            <p:nvPr/>
          </p:nvSpPr>
          <p:spPr bwMode="auto">
            <a:xfrm>
              <a:off x="5253" y="1965"/>
              <a:ext cx="3098" cy="2963"/>
            </a:xfrm>
            <a:custGeom>
              <a:avLst/>
              <a:gdLst>
                <a:gd name="T0" fmla="*/ 425 w 3098"/>
                <a:gd name="T1" fmla="*/ 664 h 2963"/>
                <a:gd name="T2" fmla="*/ 19 w 3098"/>
                <a:gd name="T3" fmla="*/ 1490 h 2963"/>
                <a:gd name="T4" fmla="*/ 537 w 3098"/>
                <a:gd name="T5" fmla="*/ 2747 h 2963"/>
                <a:gd name="T6" fmla="*/ 2250 w 3098"/>
                <a:gd name="T7" fmla="*/ 2783 h 2963"/>
                <a:gd name="T8" fmla="*/ 2879 w 3098"/>
                <a:gd name="T9" fmla="*/ 2119 h 2963"/>
                <a:gd name="T10" fmla="*/ 3018 w 3098"/>
                <a:gd name="T11" fmla="*/ 894 h 2963"/>
                <a:gd name="T12" fmla="*/ 2401 w 3098"/>
                <a:gd name="T13" fmla="*/ 239 h 2963"/>
                <a:gd name="T14" fmla="*/ 1728 w 3098"/>
                <a:gd name="T15" fmla="*/ 64 h 2963"/>
                <a:gd name="T16" fmla="*/ 1018 w 3098"/>
                <a:gd name="T17" fmla="*/ 89 h 2963"/>
                <a:gd name="T18" fmla="*/ 425 w 3098"/>
                <a:gd name="T19" fmla="*/ 664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8"/>
                <a:gd name="T31" fmla="*/ 0 h 2963"/>
                <a:gd name="T32" fmla="*/ 3098 w 3098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8" h="2963">
                  <a:moveTo>
                    <a:pt x="425" y="664"/>
                  </a:moveTo>
                  <a:cubicBezTo>
                    <a:pt x="259" y="897"/>
                    <a:pt x="0" y="1143"/>
                    <a:pt x="19" y="1490"/>
                  </a:cubicBezTo>
                  <a:cubicBezTo>
                    <a:pt x="38" y="1837"/>
                    <a:pt x="165" y="2531"/>
                    <a:pt x="537" y="2747"/>
                  </a:cubicBezTo>
                  <a:cubicBezTo>
                    <a:pt x="909" y="2963"/>
                    <a:pt x="1860" y="2888"/>
                    <a:pt x="2250" y="2783"/>
                  </a:cubicBezTo>
                  <a:cubicBezTo>
                    <a:pt x="2640" y="2678"/>
                    <a:pt x="2751" y="2434"/>
                    <a:pt x="2879" y="2119"/>
                  </a:cubicBezTo>
                  <a:cubicBezTo>
                    <a:pt x="3007" y="1804"/>
                    <a:pt x="3098" y="1207"/>
                    <a:pt x="3018" y="894"/>
                  </a:cubicBezTo>
                  <a:cubicBezTo>
                    <a:pt x="2938" y="581"/>
                    <a:pt x="2616" y="377"/>
                    <a:pt x="2401" y="239"/>
                  </a:cubicBezTo>
                  <a:cubicBezTo>
                    <a:pt x="2186" y="101"/>
                    <a:pt x="1958" y="89"/>
                    <a:pt x="1728" y="64"/>
                  </a:cubicBezTo>
                  <a:cubicBezTo>
                    <a:pt x="1498" y="39"/>
                    <a:pt x="1235" y="0"/>
                    <a:pt x="1018" y="89"/>
                  </a:cubicBezTo>
                  <a:cubicBezTo>
                    <a:pt x="801" y="178"/>
                    <a:pt x="591" y="431"/>
                    <a:pt x="425" y="664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0" name="Freeform 470"/>
            <p:cNvSpPr>
              <a:spLocks/>
            </p:cNvSpPr>
            <p:nvPr/>
          </p:nvSpPr>
          <p:spPr bwMode="auto">
            <a:xfrm>
              <a:off x="5397" y="2118"/>
              <a:ext cx="2775" cy="2576"/>
            </a:xfrm>
            <a:custGeom>
              <a:avLst/>
              <a:gdLst>
                <a:gd name="T0" fmla="*/ 145 w 1382"/>
                <a:gd name="T1" fmla="*/ 1083 h 1161"/>
                <a:gd name="T2" fmla="*/ 273 w 1382"/>
                <a:gd name="T3" fmla="*/ 2035 h 1161"/>
                <a:gd name="T4" fmla="*/ 1137 w 1382"/>
                <a:gd name="T5" fmla="*/ 2560 h 1161"/>
                <a:gd name="T6" fmla="*/ 2432 w 1382"/>
                <a:gd name="T7" fmla="*/ 2130 h 1161"/>
                <a:gd name="T8" fmla="*/ 2560 w 1382"/>
                <a:gd name="T9" fmla="*/ 606 h 1161"/>
                <a:gd name="T10" fmla="*/ 1137 w 1382"/>
                <a:gd name="T11" fmla="*/ 80 h 1161"/>
                <a:gd name="T12" fmla="*/ 145 w 1382"/>
                <a:gd name="T13" fmla="*/ 1083 h 1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1161"/>
                <a:gd name="T23" fmla="*/ 1382 w 1382"/>
                <a:gd name="T24" fmla="*/ 1161 h 1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1161">
                  <a:moveTo>
                    <a:pt x="72" y="488"/>
                  </a:moveTo>
                  <a:cubicBezTo>
                    <a:pt x="0" y="635"/>
                    <a:pt x="54" y="806"/>
                    <a:pt x="136" y="917"/>
                  </a:cubicBezTo>
                  <a:cubicBezTo>
                    <a:pt x="218" y="1028"/>
                    <a:pt x="387" y="1147"/>
                    <a:pt x="566" y="1154"/>
                  </a:cubicBezTo>
                  <a:cubicBezTo>
                    <a:pt x="745" y="1161"/>
                    <a:pt x="1093" y="1107"/>
                    <a:pt x="1211" y="960"/>
                  </a:cubicBezTo>
                  <a:cubicBezTo>
                    <a:pt x="1329" y="813"/>
                    <a:pt x="1382" y="427"/>
                    <a:pt x="1275" y="273"/>
                  </a:cubicBezTo>
                  <a:cubicBezTo>
                    <a:pt x="1168" y="119"/>
                    <a:pt x="766" y="0"/>
                    <a:pt x="566" y="36"/>
                  </a:cubicBezTo>
                  <a:cubicBezTo>
                    <a:pt x="366" y="72"/>
                    <a:pt x="158" y="335"/>
                    <a:pt x="72" y="488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1" name="Freeform 471"/>
            <p:cNvSpPr>
              <a:spLocks/>
            </p:cNvSpPr>
            <p:nvPr/>
          </p:nvSpPr>
          <p:spPr bwMode="auto">
            <a:xfrm>
              <a:off x="6208" y="3312"/>
              <a:ext cx="459" cy="365"/>
            </a:xfrm>
            <a:custGeom>
              <a:avLst/>
              <a:gdLst>
                <a:gd name="T0" fmla="*/ 126 w 459"/>
                <a:gd name="T1" fmla="*/ 69 h 365"/>
                <a:gd name="T2" fmla="*/ 41 w 459"/>
                <a:gd name="T3" fmla="*/ 250 h 365"/>
                <a:gd name="T4" fmla="*/ 369 w 459"/>
                <a:gd name="T5" fmla="*/ 337 h 365"/>
                <a:gd name="T6" fmla="*/ 447 w 459"/>
                <a:gd name="T7" fmla="*/ 86 h 365"/>
                <a:gd name="T8" fmla="*/ 295 w 459"/>
                <a:gd name="T9" fmla="*/ 3 h 365"/>
                <a:gd name="T10" fmla="*/ 126 w 459"/>
                <a:gd name="T11" fmla="*/ 6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2" name="Oval 472"/>
            <p:cNvSpPr>
              <a:spLocks noChangeArrowheads="1"/>
            </p:cNvSpPr>
            <p:nvPr/>
          </p:nvSpPr>
          <p:spPr bwMode="auto">
            <a:xfrm>
              <a:off x="6383" y="3425"/>
              <a:ext cx="118" cy="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" name="Oval 473"/>
            <p:cNvSpPr>
              <a:spLocks noChangeArrowheads="1"/>
            </p:cNvSpPr>
            <p:nvPr/>
          </p:nvSpPr>
          <p:spPr bwMode="auto">
            <a:xfrm>
              <a:off x="6655" y="309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4" name="Oval 474"/>
            <p:cNvSpPr>
              <a:spLocks noChangeArrowheads="1"/>
            </p:cNvSpPr>
            <p:nvPr/>
          </p:nvSpPr>
          <p:spPr bwMode="auto">
            <a:xfrm>
              <a:off x="6655" y="271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5" name="Oval 475"/>
            <p:cNvSpPr>
              <a:spLocks noChangeArrowheads="1"/>
            </p:cNvSpPr>
            <p:nvPr/>
          </p:nvSpPr>
          <p:spPr bwMode="auto">
            <a:xfrm>
              <a:off x="6221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6" name="Oval 476"/>
            <p:cNvSpPr>
              <a:spLocks noChangeArrowheads="1"/>
            </p:cNvSpPr>
            <p:nvPr/>
          </p:nvSpPr>
          <p:spPr bwMode="auto">
            <a:xfrm>
              <a:off x="5889" y="309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7" name="Oval 477"/>
            <p:cNvSpPr>
              <a:spLocks noChangeArrowheads="1"/>
            </p:cNvSpPr>
            <p:nvPr/>
          </p:nvSpPr>
          <p:spPr bwMode="auto">
            <a:xfrm>
              <a:off x="7001" y="327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8" name="Oval 478"/>
            <p:cNvSpPr>
              <a:spLocks noChangeArrowheads="1"/>
            </p:cNvSpPr>
            <p:nvPr/>
          </p:nvSpPr>
          <p:spPr bwMode="auto">
            <a:xfrm>
              <a:off x="6045" y="35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9" name="Oval 479"/>
            <p:cNvSpPr>
              <a:spLocks noChangeArrowheads="1"/>
            </p:cNvSpPr>
            <p:nvPr/>
          </p:nvSpPr>
          <p:spPr bwMode="auto">
            <a:xfrm>
              <a:off x="6270" y="2564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0" name="Oval 480"/>
            <p:cNvSpPr>
              <a:spLocks noChangeArrowheads="1"/>
            </p:cNvSpPr>
            <p:nvPr/>
          </p:nvSpPr>
          <p:spPr bwMode="auto">
            <a:xfrm>
              <a:off x="6157" y="2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1" name="Oval 481"/>
            <p:cNvSpPr>
              <a:spLocks noChangeArrowheads="1"/>
            </p:cNvSpPr>
            <p:nvPr/>
          </p:nvSpPr>
          <p:spPr bwMode="auto">
            <a:xfrm>
              <a:off x="7241" y="351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2" name="Oval 482"/>
            <p:cNvSpPr>
              <a:spLocks noChangeArrowheads="1"/>
            </p:cNvSpPr>
            <p:nvPr/>
          </p:nvSpPr>
          <p:spPr bwMode="auto">
            <a:xfrm>
              <a:off x="6767" y="37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3" name="Oval 483"/>
            <p:cNvSpPr>
              <a:spLocks noChangeArrowheads="1"/>
            </p:cNvSpPr>
            <p:nvPr/>
          </p:nvSpPr>
          <p:spPr bwMode="auto">
            <a:xfrm>
              <a:off x="6767" y="355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4" name="Oval 484"/>
            <p:cNvSpPr>
              <a:spLocks noChangeArrowheads="1"/>
            </p:cNvSpPr>
            <p:nvPr/>
          </p:nvSpPr>
          <p:spPr bwMode="auto">
            <a:xfrm>
              <a:off x="6389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5" name="Oval 485"/>
            <p:cNvSpPr>
              <a:spLocks noChangeArrowheads="1"/>
            </p:cNvSpPr>
            <p:nvPr/>
          </p:nvSpPr>
          <p:spPr bwMode="auto">
            <a:xfrm>
              <a:off x="6895" y="29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6" name="Oval 486"/>
            <p:cNvSpPr>
              <a:spLocks noChangeArrowheads="1"/>
            </p:cNvSpPr>
            <p:nvPr/>
          </p:nvSpPr>
          <p:spPr bwMode="auto">
            <a:xfrm>
              <a:off x="7135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7" name="Oval 487"/>
            <p:cNvSpPr>
              <a:spLocks noChangeArrowheads="1"/>
            </p:cNvSpPr>
            <p:nvPr/>
          </p:nvSpPr>
          <p:spPr bwMode="auto">
            <a:xfrm>
              <a:off x="7135" y="36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8" name="Oval 488"/>
            <p:cNvSpPr>
              <a:spLocks noChangeArrowheads="1"/>
            </p:cNvSpPr>
            <p:nvPr/>
          </p:nvSpPr>
          <p:spPr bwMode="auto">
            <a:xfrm>
              <a:off x="7135" y="31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9" name="Oval 489"/>
            <p:cNvSpPr>
              <a:spLocks noChangeArrowheads="1"/>
            </p:cNvSpPr>
            <p:nvPr/>
          </p:nvSpPr>
          <p:spPr bwMode="auto">
            <a:xfrm>
              <a:off x="6629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0" name="Oval 490"/>
            <p:cNvSpPr>
              <a:spLocks noChangeArrowheads="1"/>
            </p:cNvSpPr>
            <p:nvPr/>
          </p:nvSpPr>
          <p:spPr bwMode="auto">
            <a:xfrm>
              <a:off x="6501" y="28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1" name="Oval 491"/>
            <p:cNvSpPr>
              <a:spLocks noChangeArrowheads="1"/>
            </p:cNvSpPr>
            <p:nvPr/>
          </p:nvSpPr>
          <p:spPr bwMode="auto">
            <a:xfrm>
              <a:off x="6109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2" name="Oval 492"/>
            <p:cNvSpPr>
              <a:spLocks noChangeArrowheads="1"/>
            </p:cNvSpPr>
            <p:nvPr/>
          </p:nvSpPr>
          <p:spPr bwMode="auto">
            <a:xfrm>
              <a:off x="5777" y="34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3" name="Oval 493"/>
            <p:cNvSpPr>
              <a:spLocks noChangeArrowheads="1"/>
            </p:cNvSpPr>
            <p:nvPr/>
          </p:nvSpPr>
          <p:spPr bwMode="auto">
            <a:xfrm>
              <a:off x="6271" y="39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4" name="Oval 494"/>
            <p:cNvSpPr>
              <a:spLocks noChangeArrowheads="1"/>
            </p:cNvSpPr>
            <p:nvPr/>
          </p:nvSpPr>
          <p:spPr bwMode="auto">
            <a:xfrm>
              <a:off x="7542" y="40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5" name="Oval 495"/>
            <p:cNvSpPr>
              <a:spLocks noChangeArrowheads="1"/>
            </p:cNvSpPr>
            <p:nvPr/>
          </p:nvSpPr>
          <p:spPr bwMode="auto">
            <a:xfrm>
              <a:off x="6895" y="25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6" name="Freeform 496"/>
            <p:cNvSpPr>
              <a:spLocks/>
            </p:cNvSpPr>
            <p:nvPr/>
          </p:nvSpPr>
          <p:spPr bwMode="auto">
            <a:xfrm>
              <a:off x="7223" y="3007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7" name="Freeform 497"/>
            <p:cNvSpPr>
              <a:spLocks/>
            </p:cNvSpPr>
            <p:nvPr/>
          </p:nvSpPr>
          <p:spPr bwMode="auto">
            <a:xfrm>
              <a:off x="6895" y="3751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8" name="Oval 498"/>
            <p:cNvSpPr>
              <a:spLocks noChangeArrowheads="1"/>
            </p:cNvSpPr>
            <p:nvPr/>
          </p:nvSpPr>
          <p:spPr bwMode="auto">
            <a:xfrm>
              <a:off x="7247" y="27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9" name="Oval 499"/>
            <p:cNvSpPr>
              <a:spLocks noChangeArrowheads="1"/>
            </p:cNvSpPr>
            <p:nvPr/>
          </p:nvSpPr>
          <p:spPr bwMode="auto">
            <a:xfrm>
              <a:off x="7542" y="37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0" name="Freeform 500"/>
            <p:cNvSpPr>
              <a:spLocks/>
            </p:cNvSpPr>
            <p:nvPr/>
          </p:nvSpPr>
          <p:spPr bwMode="auto">
            <a:xfrm>
              <a:off x="5678" y="3702"/>
              <a:ext cx="431" cy="510"/>
            </a:xfrm>
            <a:custGeom>
              <a:avLst/>
              <a:gdLst>
                <a:gd name="T0" fmla="*/ 131 w 431"/>
                <a:gd name="T1" fmla="*/ 0 h 510"/>
                <a:gd name="T2" fmla="*/ 24 w 431"/>
                <a:gd name="T3" fmla="*/ 205 h 510"/>
                <a:gd name="T4" fmla="*/ 278 w 431"/>
                <a:gd name="T5" fmla="*/ 510 h 510"/>
                <a:gd name="T6" fmla="*/ 407 w 431"/>
                <a:gd name="T7" fmla="*/ 205 h 510"/>
                <a:gd name="T8" fmla="*/ 131 w 431"/>
                <a:gd name="T9" fmla="*/ 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510"/>
                <a:gd name="T17" fmla="*/ 431 w 431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510">
                  <a:moveTo>
                    <a:pt x="131" y="0"/>
                  </a:moveTo>
                  <a:cubicBezTo>
                    <a:pt x="67" y="0"/>
                    <a:pt x="0" y="120"/>
                    <a:pt x="24" y="205"/>
                  </a:cubicBezTo>
                  <a:cubicBezTo>
                    <a:pt x="48" y="290"/>
                    <a:pt x="214" y="510"/>
                    <a:pt x="278" y="510"/>
                  </a:cubicBezTo>
                  <a:cubicBezTo>
                    <a:pt x="342" y="510"/>
                    <a:pt x="431" y="306"/>
                    <a:pt x="407" y="205"/>
                  </a:cubicBezTo>
                  <a:cubicBezTo>
                    <a:pt x="383" y="104"/>
                    <a:pt x="195" y="0"/>
                    <a:pt x="131" y="0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1" name="Oval 501"/>
            <p:cNvSpPr>
              <a:spLocks noChangeArrowheads="1"/>
            </p:cNvSpPr>
            <p:nvPr/>
          </p:nvSpPr>
          <p:spPr bwMode="auto">
            <a:xfrm>
              <a:off x="6869" y="42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2" name="Oval 502"/>
            <p:cNvSpPr>
              <a:spLocks noChangeArrowheads="1"/>
            </p:cNvSpPr>
            <p:nvPr/>
          </p:nvSpPr>
          <p:spPr bwMode="auto">
            <a:xfrm>
              <a:off x="7129" y="439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3" name="Oval 503"/>
            <p:cNvSpPr>
              <a:spLocks noChangeArrowheads="1"/>
            </p:cNvSpPr>
            <p:nvPr/>
          </p:nvSpPr>
          <p:spPr bwMode="auto">
            <a:xfrm>
              <a:off x="6383" y="43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4" name="Oval 504"/>
            <p:cNvSpPr>
              <a:spLocks noChangeArrowheads="1"/>
            </p:cNvSpPr>
            <p:nvPr/>
          </p:nvSpPr>
          <p:spPr bwMode="auto">
            <a:xfrm>
              <a:off x="7654" y="34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5" name="Oval 505"/>
            <p:cNvSpPr>
              <a:spLocks noChangeArrowheads="1"/>
            </p:cNvSpPr>
            <p:nvPr/>
          </p:nvSpPr>
          <p:spPr bwMode="auto">
            <a:xfrm>
              <a:off x="7829" y="36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6" name="Oval 506"/>
            <p:cNvSpPr>
              <a:spLocks noChangeArrowheads="1"/>
            </p:cNvSpPr>
            <p:nvPr/>
          </p:nvSpPr>
          <p:spPr bwMode="auto">
            <a:xfrm>
              <a:off x="7829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7" name="Oval 507"/>
            <p:cNvSpPr>
              <a:spLocks noChangeArrowheads="1"/>
            </p:cNvSpPr>
            <p:nvPr/>
          </p:nvSpPr>
          <p:spPr bwMode="auto">
            <a:xfrm>
              <a:off x="7829" y="281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8" name="Oval 508"/>
            <p:cNvSpPr>
              <a:spLocks noChangeArrowheads="1"/>
            </p:cNvSpPr>
            <p:nvPr/>
          </p:nvSpPr>
          <p:spPr bwMode="auto">
            <a:xfrm>
              <a:off x="702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9" name="Oval 509"/>
            <p:cNvSpPr>
              <a:spLocks noChangeArrowheads="1"/>
            </p:cNvSpPr>
            <p:nvPr/>
          </p:nvSpPr>
          <p:spPr bwMode="auto">
            <a:xfrm>
              <a:off x="5678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0" name="Oval 510"/>
            <p:cNvSpPr>
              <a:spLocks noChangeArrowheads="1"/>
            </p:cNvSpPr>
            <p:nvPr/>
          </p:nvSpPr>
          <p:spPr bwMode="auto">
            <a:xfrm>
              <a:off x="6667" y="44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1" name="Oval 511"/>
            <p:cNvSpPr>
              <a:spLocks noChangeArrowheads="1"/>
            </p:cNvSpPr>
            <p:nvPr/>
          </p:nvSpPr>
          <p:spPr bwMode="auto">
            <a:xfrm>
              <a:off x="7359" y="41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2" name="Oval 512"/>
            <p:cNvSpPr>
              <a:spLocks noChangeArrowheads="1"/>
            </p:cNvSpPr>
            <p:nvPr/>
          </p:nvSpPr>
          <p:spPr bwMode="auto">
            <a:xfrm>
              <a:off x="7542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3" name="Oval 513"/>
            <p:cNvSpPr>
              <a:spLocks noChangeArrowheads="1"/>
            </p:cNvSpPr>
            <p:nvPr/>
          </p:nvSpPr>
          <p:spPr bwMode="auto">
            <a:xfrm>
              <a:off x="6613" y="24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4" name="Oval 514"/>
            <p:cNvSpPr>
              <a:spLocks noChangeArrowheads="1"/>
            </p:cNvSpPr>
            <p:nvPr/>
          </p:nvSpPr>
          <p:spPr bwMode="auto">
            <a:xfrm>
              <a:off x="5890" y="2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5" name="Oval 515"/>
            <p:cNvSpPr>
              <a:spLocks noChangeArrowheads="1"/>
            </p:cNvSpPr>
            <p:nvPr/>
          </p:nvSpPr>
          <p:spPr bwMode="auto">
            <a:xfrm>
              <a:off x="7417" y="248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6" name="Oval 516"/>
            <p:cNvSpPr>
              <a:spLocks noChangeArrowheads="1"/>
            </p:cNvSpPr>
            <p:nvPr/>
          </p:nvSpPr>
          <p:spPr bwMode="auto">
            <a:xfrm>
              <a:off x="7332" y="43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7" name="Oval 517"/>
            <p:cNvSpPr>
              <a:spLocks noChangeArrowheads="1"/>
            </p:cNvSpPr>
            <p:nvPr/>
          </p:nvSpPr>
          <p:spPr bwMode="auto">
            <a:xfrm>
              <a:off x="6168" y="37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8" name="Oval 518"/>
            <p:cNvSpPr>
              <a:spLocks noChangeArrowheads="1"/>
            </p:cNvSpPr>
            <p:nvPr/>
          </p:nvSpPr>
          <p:spPr bwMode="auto">
            <a:xfrm>
              <a:off x="6454" y="41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9" name="Oval 519"/>
            <p:cNvSpPr>
              <a:spLocks noChangeArrowheads="1"/>
            </p:cNvSpPr>
            <p:nvPr/>
          </p:nvSpPr>
          <p:spPr bwMode="auto">
            <a:xfrm>
              <a:off x="6853" y="27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0" name="Oval 520"/>
            <p:cNvSpPr>
              <a:spLocks noChangeArrowheads="1"/>
            </p:cNvSpPr>
            <p:nvPr/>
          </p:nvSpPr>
          <p:spPr bwMode="auto">
            <a:xfrm>
              <a:off x="6389" y="23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1" name="Oval 521"/>
            <p:cNvSpPr>
              <a:spLocks noChangeArrowheads="1"/>
            </p:cNvSpPr>
            <p:nvPr/>
          </p:nvSpPr>
          <p:spPr bwMode="auto">
            <a:xfrm>
              <a:off x="6783" y="22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2" name="Oval 522"/>
            <p:cNvSpPr>
              <a:spLocks noChangeArrowheads="1"/>
            </p:cNvSpPr>
            <p:nvPr/>
          </p:nvSpPr>
          <p:spPr bwMode="auto">
            <a:xfrm>
              <a:off x="5566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3" name="Oval 523"/>
            <p:cNvSpPr>
              <a:spLocks noChangeArrowheads="1"/>
            </p:cNvSpPr>
            <p:nvPr/>
          </p:nvSpPr>
          <p:spPr bwMode="auto">
            <a:xfrm>
              <a:off x="6045" y="32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4" name="Oval 524"/>
            <p:cNvSpPr>
              <a:spLocks noChangeArrowheads="1"/>
            </p:cNvSpPr>
            <p:nvPr/>
          </p:nvSpPr>
          <p:spPr bwMode="auto">
            <a:xfrm>
              <a:off x="5566" y="353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5" name="Oval 525"/>
            <p:cNvSpPr>
              <a:spLocks noChangeArrowheads="1"/>
            </p:cNvSpPr>
            <p:nvPr/>
          </p:nvSpPr>
          <p:spPr bwMode="auto">
            <a:xfrm>
              <a:off x="7654" y="30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6" name="Oval 526"/>
            <p:cNvSpPr>
              <a:spLocks noChangeArrowheads="1"/>
            </p:cNvSpPr>
            <p:nvPr/>
          </p:nvSpPr>
          <p:spPr bwMode="auto">
            <a:xfrm>
              <a:off x="7654" y="259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7" name="Oval 527"/>
            <p:cNvSpPr>
              <a:spLocks noChangeArrowheads="1"/>
            </p:cNvSpPr>
            <p:nvPr/>
          </p:nvSpPr>
          <p:spPr bwMode="auto">
            <a:xfrm>
              <a:off x="6725" y="330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8" name="Oval 528"/>
            <p:cNvSpPr>
              <a:spLocks noChangeArrowheads="1"/>
            </p:cNvSpPr>
            <p:nvPr/>
          </p:nvSpPr>
          <p:spPr bwMode="auto">
            <a:xfrm>
              <a:off x="7359" y="38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9" name="Oval 529"/>
            <p:cNvSpPr>
              <a:spLocks noChangeArrowheads="1"/>
            </p:cNvSpPr>
            <p:nvPr/>
          </p:nvSpPr>
          <p:spPr bwMode="auto">
            <a:xfrm>
              <a:off x="6655" y="42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0" name="Oval 530"/>
            <p:cNvSpPr>
              <a:spLocks noChangeArrowheads="1"/>
            </p:cNvSpPr>
            <p:nvPr/>
          </p:nvSpPr>
          <p:spPr bwMode="auto">
            <a:xfrm>
              <a:off x="6221" y="43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1" name="Oval 531"/>
            <p:cNvSpPr>
              <a:spLocks noChangeArrowheads="1"/>
            </p:cNvSpPr>
            <p:nvPr/>
          </p:nvSpPr>
          <p:spPr bwMode="auto">
            <a:xfrm>
              <a:off x="7135" y="245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9012" name="AutoShape 532"/>
          <p:cNvSpPr>
            <a:spLocks noChangeArrowheads="1"/>
          </p:cNvSpPr>
          <p:nvPr/>
        </p:nvSpPr>
        <p:spPr bwMode="auto">
          <a:xfrm>
            <a:off x="3714751" y="396875"/>
            <a:ext cx="1452563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900" b="1">
                <a:solidFill>
                  <a:prstClr val="black"/>
                </a:solidFill>
                <a:latin typeface="Comic Sans MS" panose="030F0702030302020204" pitchFamily="66" charset="0"/>
              </a:rPr>
              <a:t>Follicule en croissance</a:t>
            </a:r>
            <a:endParaRPr lang="fr-FR" altLang="en-US" sz="20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49" name="Group 533"/>
          <p:cNvGrpSpPr>
            <a:grpSpLocks/>
          </p:cNvGrpSpPr>
          <p:nvPr/>
        </p:nvGrpSpPr>
        <p:grpSpPr bwMode="auto">
          <a:xfrm>
            <a:off x="3922714" y="665164"/>
            <a:ext cx="854075" cy="892175"/>
            <a:chOff x="8626" y="1278"/>
            <a:chExt cx="4020" cy="3978"/>
          </a:xfrm>
        </p:grpSpPr>
        <p:sp>
          <p:nvSpPr>
            <p:cNvPr id="2556" name="Freeform 534"/>
            <p:cNvSpPr>
              <a:spLocks/>
            </p:cNvSpPr>
            <p:nvPr/>
          </p:nvSpPr>
          <p:spPr bwMode="auto">
            <a:xfrm>
              <a:off x="8626" y="1278"/>
              <a:ext cx="4020" cy="3978"/>
            </a:xfrm>
            <a:custGeom>
              <a:avLst/>
              <a:gdLst>
                <a:gd name="T0" fmla="*/ 654 w 4020"/>
                <a:gd name="T1" fmla="*/ 579 h 3978"/>
                <a:gd name="T2" fmla="*/ 104 w 4020"/>
                <a:gd name="T3" fmla="*/ 1433 h 3978"/>
                <a:gd name="T4" fmla="*/ 29 w 4020"/>
                <a:gd name="T5" fmla="*/ 1875 h 3978"/>
                <a:gd name="T6" fmla="*/ 104 w 4020"/>
                <a:gd name="T7" fmla="*/ 2888 h 3978"/>
                <a:gd name="T8" fmla="*/ 654 w 4020"/>
                <a:gd name="T9" fmla="*/ 3762 h 3978"/>
                <a:gd name="T10" fmla="*/ 2505 w 4020"/>
                <a:gd name="T11" fmla="*/ 3881 h 3978"/>
                <a:gd name="T12" fmla="*/ 3683 w 4020"/>
                <a:gd name="T13" fmla="*/ 3178 h 3978"/>
                <a:gd name="T14" fmla="*/ 4020 w 4020"/>
                <a:gd name="T15" fmla="*/ 1523 h 3978"/>
                <a:gd name="T16" fmla="*/ 3683 w 4020"/>
                <a:gd name="T17" fmla="*/ 727 h 3978"/>
                <a:gd name="T18" fmla="*/ 3108 w 4020"/>
                <a:gd name="T19" fmla="*/ 211 h 3978"/>
                <a:gd name="T20" fmla="*/ 1983 w 4020"/>
                <a:gd name="T21" fmla="*/ 57 h 3978"/>
                <a:gd name="T22" fmla="*/ 1090 w 4020"/>
                <a:gd name="T23" fmla="*/ 87 h 3978"/>
                <a:gd name="T24" fmla="*/ 654 w 4020"/>
                <a:gd name="T25" fmla="*/ 579 h 39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20"/>
                <a:gd name="T40" fmla="*/ 0 h 3978"/>
                <a:gd name="T41" fmla="*/ 4020 w 4020"/>
                <a:gd name="T42" fmla="*/ 3978 h 39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20" h="3978">
                  <a:moveTo>
                    <a:pt x="654" y="579"/>
                  </a:moveTo>
                  <a:cubicBezTo>
                    <a:pt x="490" y="803"/>
                    <a:pt x="208" y="1217"/>
                    <a:pt x="104" y="1433"/>
                  </a:cubicBezTo>
                  <a:cubicBezTo>
                    <a:pt x="0" y="1649"/>
                    <a:pt x="29" y="1633"/>
                    <a:pt x="29" y="1875"/>
                  </a:cubicBezTo>
                  <a:cubicBezTo>
                    <a:pt x="29" y="2117"/>
                    <a:pt x="0" y="2574"/>
                    <a:pt x="104" y="2888"/>
                  </a:cubicBezTo>
                  <a:cubicBezTo>
                    <a:pt x="208" y="3202"/>
                    <a:pt x="254" y="3597"/>
                    <a:pt x="654" y="3762"/>
                  </a:cubicBezTo>
                  <a:cubicBezTo>
                    <a:pt x="1054" y="3927"/>
                    <a:pt x="2000" y="3978"/>
                    <a:pt x="2505" y="3881"/>
                  </a:cubicBezTo>
                  <a:cubicBezTo>
                    <a:pt x="3010" y="3784"/>
                    <a:pt x="3431" y="3571"/>
                    <a:pt x="3683" y="3178"/>
                  </a:cubicBezTo>
                  <a:cubicBezTo>
                    <a:pt x="3935" y="2785"/>
                    <a:pt x="4020" y="1931"/>
                    <a:pt x="4020" y="1523"/>
                  </a:cubicBezTo>
                  <a:cubicBezTo>
                    <a:pt x="4020" y="1115"/>
                    <a:pt x="3835" y="946"/>
                    <a:pt x="3683" y="727"/>
                  </a:cubicBezTo>
                  <a:cubicBezTo>
                    <a:pt x="3531" y="508"/>
                    <a:pt x="3391" y="323"/>
                    <a:pt x="3108" y="211"/>
                  </a:cubicBezTo>
                  <a:cubicBezTo>
                    <a:pt x="2825" y="99"/>
                    <a:pt x="2319" y="78"/>
                    <a:pt x="1983" y="57"/>
                  </a:cubicBezTo>
                  <a:cubicBezTo>
                    <a:pt x="1647" y="36"/>
                    <a:pt x="1311" y="0"/>
                    <a:pt x="1090" y="87"/>
                  </a:cubicBezTo>
                  <a:cubicBezTo>
                    <a:pt x="869" y="174"/>
                    <a:pt x="818" y="355"/>
                    <a:pt x="654" y="579"/>
                  </a:cubicBez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7" name="Freeform 535"/>
            <p:cNvSpPr>
              <a:spLocks/>
            </p:cNvSpPr>
            <p:nvPr/>
          </p:nvSpPr>
          <p:spPr bwMode="auto">
            <a:xfrm>
              <a:off x="8817" y="1489"/>
              <a:ext cx="3588" cy="3551"/>
            </a:xfrm>
            <a:custGeom>
              <a:avLst/>
              <a:gdLst>
                <a:gd name="T0" fmla="*/ 492 w 3098"/>
                <a:gd name="T1" fmla="*/ 796 h 2963"/>
                <a:gd name="T2" fmla="*/ 22 w 3098"/>
                <a:gd name="T3" fmla="*/ 1786 h 2963"/>
                <a:gd name="T4" fmla="*/ 622 w 3098"/>
                <a:gd name="T5" fmla="*/ 3292 h 2963"/>
                <a:gd name="T6" fmla="*/ 2606 w 3098"/>
                <a:gd name="T7" fmla="*/ 3335 h 2963"/>
                <a:gd name="T8" fmla="*/ 3334 w 3098"/>
                <a:gd name="T9" fmla="*/ 2540 h 2963"/>
                <a:gd name="T10" fmla="*/ 3495 w 3098"/>
                <a:gd name="T11" fmla="*/ 1071 h 2963"/>
                <a:gd name="T12" fmla="*/ 2781 w 3098"/>
                <a:gd name="T13" fmla="*/ 286 h 2963"/>
                <a:gd name="T14" fmla="*/ 2001 w 3098"/>
                <a:gd name="T15" fmla="*/ 77 h 2963"/>
                <a:gd name="T16" fmla="*/ 1179 w 3098"/>
                <a:gd name="T17" fmla="*/ 107 h 2963"/>
                <a:gd name="T18" fmla="*/ 492 w 3098"/>
                <a:gd name="T19" fmla="*/ 796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8"/>
                <a:gd name="T31" fmla="*/ 0 h 2963"/>
                <a:gd name="T32" fmla="*/ 3098 w 3098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8" h="2963">
                  <a:moveTo>
                    <a:pt x="425" y="664"/>
                  </a:moveTo>
                  <a:cubicBezTo>
                    <a:pt x="259" y="897"/>
                    <a:pt x="0" y="1143"/>
                    <a:pt x="19" y="1490"/>
                  </a:cubicBezTo>
                  <a:cubicBezTo>
                    <a:pt x="38" y="1837"/>
                    <a:pt x="165" y="2531"/>
                    <a:pt x="537" y="2747"/>
                  </a:cubicBezTo>
                  <a:cubicBezTo>
                    <a:pt x="909" y="2963"/>
                    <a:pt x="1860" y="2888"/>
                    <a:pt x="2250" y="2783"/>
                  </a:cubicBezTo>
                  <a:cubicBezTo>
                    <a:pt x="2640" y="2678"/>
                    <a:pt x="2751" y="2434"/>
                    <a:pt x="2879" y="2119"/>
                  </a:cubicBezTo>
                  <a:cubicBezTo>
                    <a:pt x="3007" y="1804"/>
                    <a:pt x="3098" y="1207"/>
                    <a:pt x="3018" y="894"/>
                  </a:cubicBezTo>
                  <a:cubicBezTo>
                    <a:pt x="2938" y="581"/>
                    <a:pt x="2616" y="377"/>
                    <a:pt x="2401" y="239"/>
                  </a:cubicBezTo>
                  <a:cubicBezTo>
                    <a:pt x="2186" y="101"/>
                    <a:pt x="1958" y="89"/>
                    <a:pt x="1728" y="64"/>
                  </a:cubicBezTo>
                  <a:cubicBezTo>
                    <a:pt x="1498" y="39"/>
                    <a:pt x="1235" y="0"/>
                    <a:pt x="1018" y="89"/>
                  </a:cubicBezTo>
                  <a:cubicBezTo>
                    <a:pt x="801" y="178"/>
                    <a:pt x="591" y="431"/>
                    <a:pt x="425" y="664"/>
                  </a:cubicBezTo>
                  <a:close/>
                </a:path>
              </a:pathLst>
            </a:custGeom>
            <a:solidFill>
              <a:srgbClr val="B2A1C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8" name="Freeform 536"/>
            <p:cNvSpPr>
              <a:spLocks/>
            </p:cNvSpPr>
            <p:nvPr/>
          </p:nvSpPr>
          <p:spPr bwMode="auto">
            <a:xfrm>
              <a:off x="8961" y="1642"/>
              <a:ext cx="3249" cy="3081"/>
            </a:xfrm>
            <a:custGeom>
              <a:avLst/>
              <a:gdLst>
                <a:gd name="T0" fmla="*/ 169 w 1382"/>
                <a:gd name="T1" fmla="*/ 1295 h 1161"/>
                <a:gd name="T2" fmla="*/ 320 w 1382"/>
                <a:gd name="T3" fmla="*/ 2433 h 1161"/>
                <a:gd name="T4" fmla="*/ 1331 w 1382"/>
                <a:gd name="T5" fmla="*/ 3062 h 1161"/>
                <a:gd name="T6" fmla="*/ 2847 w 1382"/>
                <a:gd name="T7" fmla="*/ 2548 h 1161"/>
                <a:gd name="T8" fmla="*/ 2997 w 1382"/>
                <a:gd name="T9" fmla="*/ 724 h 1161"/>
                <a:gd name="T10" fmla="*/ 1331 w 1382"/>
                <a:gd name="T11" fmla="*/ 96 h 1161"/>
                <a:gd name="T12" fmla="*/ 169 w 1382"/>
                <a:gd name="T13" fmla="*/ 1295 h 1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1161"/>
                <a:gd name="T23" fmla="*/ 1382 w 1382"/>
                <a:gd name="T24" fmla="*/ 1161 h 1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1161">
                  <a:moveTo>
                    <a:pt x="72" y="488"/>
                  </a:moveTo>
                  <a:cubicBezTo>
                    <a:pt x="0" y="635"/>
                    <a:pt x="54" y="806"/>
                    <a:pt x="136" y="917"/>
                  </a:cubicBezTo>
                  <a:cubicBezTo>
                    <a:pt x="218" y="1028"/>
                    <a:pt x="387" y="1147"/>
                    <a:pt x="566" y="1154"/>
                  </a:cubicBezTo>
                  <a:cubicBezTo>
                    <a:pt x="745" y="1161"/>
                    <a:pt x="1093" y="1107"/>
                    <a:pt x="1211" y="960"/>
                  </a:cubicBezTo>
                  <a:cubicBezTo>
                    <a:pt x="1329" y="813"/>
                    <a:pt x="1382" y="427"/>
                    <a:pt x="1275" y="273"/>
                  </a:cubicBezTo>
                  <a:cubicBezTo>
                    <a:pt x="1168" y="119"/>
                    <a:pt x="766" y="0"/>
                    <a:pt x="566" y="36"/>
                  </a:cubicBezTo>
                  <a:cubicBezTo>
                    <a:pt x="366" y="72"/>
                    <a:pt x="158" y="335"/>
                    <a:pt x="72" y="488"/>
                  </a:cubicBezTo>
                  <a:close/>
                </a:path>
              </a:pathLst>
            </a:cu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9" name="Freeform 537"/>
            <p:cNvSpPr>
              <a:spLocks/>
            </p:cNvSpPr>
            <p:nvPr/>
          </p:nvSpPr>
          <p:spPr bwMode="auto">
            <a:xfrm>
              <a:off x="9922" y="2836"/>
              <a:ext cx="459" cy="365"/>
            </a:xfrm>
            <a:custGeom>
              <a:avLst/>
              <a:gdLst>
                <a:gd name="T0" fmla="*/ 126 w 459"/>
                <a:gd name="T1" fmla="*/ 69 h 365"/>
                <a:gd name="T2" fmla="*/ 41 w 459"/>
                <a:gd name="T3" fmla="*/ 250 h 365"/>
                <a:gd name="T4" fmla="*/ 369 w 459"/>
                <a:gd name="T5" fmla="*/ 337 h 365"/>
                <a:gd name="T6" fmla="*/ 447 w 459"/>
                <a:gd name="T7" fmla="*/ 86 h 365"/>
                <a:gd name="T8" fmla="*/ 295 w 459"/>
                <a:gd name="T9" fmla="*/ 3 h 365"/>
                <a:gd name="T10" fmla="*/ 126 w 459"/>
                <a:gd name="T11" fmla="*/ 69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365"/>
                <a:gd name="T20" fmla="*/ 459 w 459"/>
                <a:gd name="T21" fmla="*/ 365 h 3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365">
                  <a:moveTo>
                    <a:pt x="126" y="69"/>
                  </a:moveTo>
                  <a:cubicBezTo>
                    <a:pt x="84" y="110"/>
                    <a:pt x="0" y="205"/>
                    <a:pt x="41" y="250"/>
                  </a:cubicBezTo>
                  <a:cubicBezTo>
                    <a:pt x="82" y="295"/>
                    <a:pt x="302" y="365"/>
                    <a:pt x="369" y="337"/>
                  </a:cubicBezTo>
                  <a:cubicBezTo>
                    <a:pt x="437" y="310"/>
                    <a:pt x="459" y="142"/>
                    <a:pt x="447" y="86"/>
                  </a:cubicBezTo>
                  <a:cubicBezTo>
                    <a:pt x="435" y="30"/>
                    <a:pt x="349" y="6"/>
                    <a:pt x="295" y="3"/>
                  </a:cubicBezTo>
                  <a:cubicBezTo>
                    <a:pt x="242" y="0"/>
                    <a:pt x="169" y="28"/>
                    <a:pt x="126" y="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0" name="Oval 538"/>
            <p:cNvSpPr>
              <a:spLocks noChangeArrowheads="1"/>
            </p:cNvSpPr>
            <p:nvPr/>
          </p:nvSpPr>
          <p:spPr bwMode="auto">
            <a:xfrm>
              <a:off x="10097" y="2949"/>
              <a:ext cx="118" cy="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1" name="Oval 539"/>
            <p:cNvSpPr>
              <a:spLocks noChangeArrowheads="1"/>
            </p:cNvSpPr>
            <p:nvPr/>
          </p:nvSpPr>
          <p:spPr bwMode="auto">
            <a:xfrm>
              <a:off x="10369" y="2618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2" name="Oval 540"/>
            <p:cNvSpPr>
              <a:spLocks noChangeArrowheads="1"/>
            </p:cNvSpPr>
            <p:nvPr/>
          </p:nvSpPr>
          <p:spPr bwMode="auto">
            <a:xfrm>
              <a:off x="10369" y="223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3" name="Oval 541"/>
            <p:cNvSpPr>
              <a:spLocks noChangeArrowheads="1"/>
            </p:cNvSpPr>
            <p:nvPr/>
          </p:nvSpPr>
          <p:spPr bwMode="auto">
            <a:xfrm>
              <a:off x="9935" y="25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4" name="Oval 542"/>
            <p:cNvSpPr>
              <a:spLocks noChangeArrowheads="1"/>
            </p:cNvSpPr>
            <p:nvPr/>
          </p:nvSpPr>
          <p:spPr bwMode="auto">
            <a:xfrm>
              <a:off x="9603" y="261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5" name="Oval 543"/>
            <p:cNvSpPr>
              <a:spLocks noChangeArrowheads="1"/>
            </p:cNvSpPr>
            <p:nvPr/>
          </p:nvSpPr>
          <p:spPr bwMode="auto">
            <a:xfrm>
              <a:off x="10715" y="280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6" name="Oval 544"/>
            <p:cNvSpPr>
              <a:spLocks noChangeArrowheads="1"/>
            </p:cNvSpPr>
            <p:nvPr/>
          </p:nvSpPr>
          <p:spPr bwMode="auto">
            <a:xfrm>
              <a:off x="9759" y="307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7" name="Oval 545"/>
            <p:cNvSpPr>
              <a:spLocks noChangeArrowheads="1"/>
            </p:cNvSpPr>
            <p:nvPr/>
          </p:nvSpPr>
          <p:spPr bwMode="auto">
            <a:xfrm>
              <a:off x="9984" y="2088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8" name="Oval 546"/>
            <p:cNvSpPr>
              <a:spLocks noChangeArrowheads="1"/>
            </p:cNvSpPr>
            <p:nvPr/>
          </p:nvSpPr>
          <p:spPr bwMode="auto">
            <a:xfrm>
              <a:off x="9871" y="228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9" name="Oval 547"/>
            <p:cNvSpPr>
              <a:spLocks noChangeArrowheads="1"/>
            </p:cNvSpPr>
            <p:nvPr/>
          </p:nvSpPr>
          <p:spPr bwMode="auto">
            <a:xfrm>
              <a:off x="9716" y="421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0" name="Oval 548"/>
            <p:cNvSpPr>
              <a:spLocks noChangeArrowheads="1"/>
            </p:cNvSpPr>
            <p:nvPr/>
          </p:nvSpPr>
          <p:spPr bwMode="auto">
            <a:xfrm>
              <a:off x="10097" y="444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1" name="Oval 549"/>
            <p:cNvSpPr>
              <a:spLocks noChangeArrowheads="1"/>
            </p:cNvSpPr>
            <p:nvPr/>
          </p:nvSpPr>
          <p:spPr bwMode="auto">
            <a:xfrm>
              <a:off x="10481" y="307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2" name="Oval 550"/>
            <p:cNvSpPr>
              <a:spLocks noChangeArrowheads="1"/>
            </p:cNvSpPr>
            <p:nvPr/>
          </p:nvSpPr>
          <p:spPr bwMode="auto">
            <a:xfrm>
              <a:off x="10103" y="328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3" name="Oval 551"/>
            <p:cNvSpPr>
              <a:spLocks noChangeArrowheads="1"/>
            </p:cNvSpPr>
            <p:nvPr/>
          </p:nvSpPr>
          <p:spPr bwMode="auto">
            <a:xfrm>
              <a:off x="10609" y="24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4" name="Oval 552"/>
            <p:cNvSpPr>
              <a:spLocks noChangeArrowheads="1"/>
            </p:cNvSpPr>
            <p:nvPr/>
          </p:nvSpPr>
          <p:spPr bwMode="auto">
            <a:xfrm>
              <a:off x="10849" y="23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5" name="Oval 553"/>
            <p:cNvSpPr>
              <a:spLocks noChangeArrowheads="1"/>
            </p:cNvSpPr>
            <p:nvPr/>
          </p:nvSpPr>
          <p:spPr bwMode="auto">
            <a:xfrm>
              <a:off x="10670" y="30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6" name="Oval 554"/>
            <p:cNvSpPr>
              <a:spLocks noChangeArrowheads="1"/>
            </p:cNvSpPr>
            <p:nvPr/>
          </p:nvSpPr>
          <p:spPr bwMode="auto">
            <a:xfrm>
              <a:off x="10849" y="271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7" name="Oval 555"/>
            <p:cNvSpPr>
              <a:spLocks noChangeArrowheads="1"/>
            </p:cNvSpPr>
            <p:nvPr/>
          </p:nvSpPr>
          <p:spPr bwMode="auto">
            <a:xfrm>
              <a:off x="10257" y="32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8" name="Oval 556"/>
            <p:cNvSpPr>
              <a:spLocks noChangeArrowheads="1"/>
            </p:cNvSpPr>
            <p:nvPr/>
          </p:nvSpPr>
          <p:spPr bwMode="auto">
            <a:xfrm>
              <a:off x="10215" y="238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9" name="Oval 557"/>
            <p:cNvSpPr>
              <a:spLocks noChangeArrowheads="1"/>
            </p:cNvSpPr>
            <p:nvPr/>
          </p:nvSpPr>
          <p:spPr bwMode="auto">
            <a:xfrm>
              <a:off x="9647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0" name="Oval 558"/>
            <p:cNvSpPr>
              <a:spLocks noChangeArrowheads="1"/>
            </p:cNvSpPr>
            <p:nvPr/>
          </p:nvSpPr>
          <p:spPr bwMode="auto">
            <a:xfrm>
              <a:off x="9491" y="300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1" name="Oval 559"/>
            <p:cNvSpPr>
              <a:spLocks noChangeArrowheads="1"/>
            </p:cNvSpPr>
            <p:nvPr/>
          </p:nvSpPr>
          <p:spPr bwMode="auto">
            <a:xfrm>
              <a:off x="9392" y="32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2" name="Oval 560"/>
            <p:cNvSpPr>
              <a:spLocks noChangeArrowheads="1"/>
            </p:cNvSpPr>
            <p:nvPr/>
          </p:nvSpPr>
          <p:spPr bwMode="auto">
            <a:xfrm>
              <a:off x="11767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3" name="Oval 561"/>
            <p:cNvSpPr>
              <a:spLocks noChangeArrowheads="1"/>
            </p:cNvSpPr>
            <p:nvPr/>
          </p:nvSpPr>
          <p:spPr bwMode="auto">
            <a:xfrm>
              <a:off x="10609" y="20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4" name="Oval 562"/>
            <p:cNvSpPr>
              <a:spLocks noChangeArrowheads="1"/>
            </p:cNvSpPr>
            <p:nvPr/>
          </p:nvSpPr>
          <p:spPr bwMode="auto">
            <a:xfrm>
              <a:off x="10961" y="223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5" name="Oval 563"/>
            <p:cNvSpPr>
              <a:spLocks noChangeArrowheads="1"/>
            </p:cNvSpPr>
            <p:nvPr/>
          </p:nvSpPr>
          <p:spPr bwMode="auto">
            <a:xfrm>
              <a:off x="11946" y="277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6" name="Oval 564"/>
            <p:cNvSpPr>
              <a:spLocks noChangeArrowheads="1"/>
            </p:cNvSpPr>
            <p:nvPr/>
          </p:nvSpPr>
          <p:spPr bwMode="auto">
            <a:xfrm>
              <a:off x="11019" y="433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7" name="Oval 565"/>
            <p:cNvSpPr>
              <a:spLocks noChangeArrowheads="1"/>
            </p:cNvSpPr>
            <p:nvPr/>
          </p:nvSpPr>
          <p:spPr bwMode="auto">
            <a:xfrm>
              <a:off x="11256" y="42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8" name="Oval 566"/>
            <p:cNvSpPr>
              <a:spLocks noChangeArrowheads="1"/>
            </p:cNvSpPr>
            <p:nvPr/>
          </p:nvSpPr>
          <p:spPr bwMode="auto">
            <a:xfrm>
              <a:off x="9871" y="42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9" name="Oval 567"/>
            <p:cNvSpPr>
              <a:spLocks noChangeArrowheads="1"/>
            </p:cNvSpPr>
            <p:nvPr/>
          </p:nvSpPr>
          <p:spPr bwMode="auto">
            <a:xfrm>
              <a:off x="11767" y="253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0" name="Oval 568"/>
            <p:cNvSpPr>
              <a:spLocks noChangeArrowheads="1"/>
            </p:cNvSpPr>
            <p:nvPr/>
          </p:nvSpPr>
          <p:spPr bwMode="auto">
            <a:xfrm>
              <a:off x="11879" y="342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1" name="Oval 569"/>
            <p:cNvSpPr>
              <a:spLocks noChangeArrowheads="1"/>
            </p:cNvSpPr>
            <p:nvPr/>
          </p:nvSpPr>
          <p:spPr bwMode="auto">
            <a:xfrm>
              <a:off x="11879" y="30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2" name="Oval 570"/>
            <p:cNvSpPr>
              <a:spLocks noChangeArrowheads="1"/>
            </p:cNvSpPr>
            <p:nvPr/>
          </p:nvSpPr>
          <p:spPr bwMode="auto">
            <a:xfrm>
              <a:off x="11543" y="233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3" name="Oval 571"/>
            <p:cNvSpPr>
              <a:spLocks noChangeArrowheads="1"/>
            </p:cNvSpPr>
            <p:nvPr/>
          </p:nvSpPr>
          <p:spPr bwMode="auto">
            <a:xfrm>
              <a:off x="10737" y="19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4" name="Oval 572"/>
            <p:cNvSpPr>
              <a:spLocks noChangeArrowheads="1"/>
            </p:cNvSpPr>
            <p:nvPr/>
          </p:nvSpPr>
          <p:spPr bwMode="auto">
            <a:xfrm>
              <a:off x="9392" y="25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5" name="Oval 573"/>
            <p:cNvSpPr>
              <a:spLocks noChangeArrowheads="1"/>
            </p:cNvSpPr>
            <p:nvPr/>
          </p:nvSpPr>
          <p:spPr bwMode="auto">
            <a:xfrm>
              <a:off x="10441" y="44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6" name="Oval 574"/>
            <p:cNvSpPr>
              <a:spLocks noChangeArrowheads="1"/>
            </p:cNvSpPr>
            <p:nvPr/>
          </p:nvSpPr>
          <p:spPr bwMode="auto">
            <a:xfrm>
              <a:off x="11655" y="395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7" name="Oval 575"/>
            <p:cNvSpPr>
              <a:spLocks noChangeArrowheads="1"/>
            </p:cNvSpPr>
            <p:nvPr/>
          </p:nvSpPr>
          <p:spPr bwMode="auto">
            <a:xfrm>
              <a:off x="11256" y="22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8" name="Oval 576"/>
            <p:cNvSpPr>
              <a:spLocks noChangeArrowheads="1"/>
            </p:cNvSpPr>
            <p:nvPr/>
          </p:nvSpPr>
          <p:spPr bwMode="auto">
            <a:xfrm>
              <a:off x="10327" y="19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9" name="Oval 577"/>
            <p:cNvSpPr>
              <a:spLocks noChangeArrowheads="1"/>
            </p:cNvSpPr>
            <p:nvPr/>
          </p:nvSpPr>
          <p:spPr bwMode="auto">
            <a:xfrm>
              <a:off x="9604" y="228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0" name="Oval 578"/>
            <p:cNvSpPr>
              <a:spLocks noChangeArrowheads="1"/>
            </p:cNvSpPr>
            <p:nvPr/>
          </p:nvSpPr>
          <p:spPr bwMode="auto">
            <a:xfrm>
              <a:off x="11131" y="20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1" name="Oval 579"/>
            <p:cNvSpPr>
              <a:spLocks noChangeArrowheads="1"/>
            </p:cNvSpPr>
            <p:nvPr/>
          </p:nvSpPr>
          <p:spPr bwMode="auto">
            <a:xfrm>
              <a:off x="11431" y="41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2" name="Oval 580"/>
            <p:cNvSpPr>
              <a:spLocks noChangeArrowheads="1"/>
            </p:cNvSpPr>
            <p:nvPr/>
          </p:nvSpPr>
          <p:spPr bwMode="auto">
            <a:xfrm>
              <a:off x="9882" y="33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3" name="Oval 581"/>
            <p:cNvSpPr>
              <a:spLocks noChangeArrowheads="1"/>
            </p:cNvSpPr>
            <p:nvPr/>
          </p:nvSpPr>
          <p:spPr bwMode="auto">
            <a:xfrm>
              <a:off x="9491" y="34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4" name="Oval 582"/>
            <p:cNvSpPr>
              <a:spLocks noChangeArrowheads="1"/>
            </p:cNvSpPr>
            <p:nvPr/>
          </p:nvSpPr>
          <p:spPr bwMode="auto">
            <a:xfrm>
              <a:off x="10567" y="227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5" name="Oval 583"/>
            <p:cNvSpPr>
              <a:spLocks noChangeArrowheads="1"/>
            </p:cNvSpPr>
            <p:nvPr/>
          </p:nvSpPr>
          <p:spPr bwMode="auto">
            <a:xfrm>
              <a:off x="10103" y="18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6" name="Oval 584"/>
            <p:cNvSpPr>
              <a:spLocks noChangeArrowheads="1"/>
            </p:cNvSpPr>
            <p:nvPr/>
          </p:nvSpPr>
          <p:spPr bwMode="auto">
            <a:xfrm>
              <a:off x="10497" y="17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7" name="Oval 585"/>
            <p:cNvSpPr>
              <a:spLocks noChangeArrowheads="1"/>
            </p:cNvSpPr>
            <p:nvPr/>
          </p:nvSpPr>
          <p:spPr bwMode="auto">
            <a:xfrm>
              <a:off x="9280" y="283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8" name="Oval 586"/>
            <p:cNvSpPr>
              <a:spLocks noChangeArrowheads="1"/>
            </p:cNvSpPr>
            <p:nvPr/>
          </p:nvSpPr>
          <p:spPr bwMode="auto">
            <a:xfrm>
              <a:off x="9759" y="280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9" name="Oval 587"/>
            <p:cNvSpPr>
              <a:spLocks noChangeArrowheads="1"/>
            </p:cNvSpPr>
            <p:nvPr/>
          </p:nvSpPr>
          <p:spPr bwMode="auto">
            <a:xfrm>
              <a:off x="9280" y="30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0" name="Oval 588"/>
            <p:cNvSpPr>
              <a:spLocks noChangeArrowheads="1"/>
            </p:cNvSpPr>
            <p:nvPr/>
          </p:nvSpPr>
          <p:spPr bwMode="auto">
            <a:xfrm>
              <a:off x="11368" y="25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1" name="Oval 589"/>
            <p:cNvSpPr>
              <a:spLocks noChangeArrowheads="1"/>
            </p:cNvSpPr>
            <p:nvPr/>
          </p:nvSpPr>
          <p:spPr bwMode="auto">
            <a:xfrm>
              <a:off x="11368" y="21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2" name="Oval 590"/>
            <p:cNvSpPr>
              <a:spLocks noChangeArrowheads="1"/>
            </p:cNvSpPr>
            <p:nvPr/>
          </p:nvSpPr>
          <p:spPr bwMode="auto">
            <a:xfrm>
              <a:off x="10439" y="283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3" name="Oval 591"/>
            <p:cNvSpPr>
              <a:spLocks noChangeArrowheads="1"/>
            </p:cNvSpPr>
            <p:nvPr/>
          </p:nvSpPr>
          <p:spPr bwMode="auto">
            <a:xfrm>
              <a:off x="11019" y="26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4" name="Oval 592"/>
            <p:cNvSpPr>
              <a:spLocks noChangeArrowheads="1"/>
            </p:cNvSpPr>
            <p:nvPr/>
          </p:nvSpPr>
          <p:spPr bwMode="auto">
            <a:xfrm>
              <a:off x="10695" y="44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5" name="Oval 593"/>
            <p:cNvSpPr>
              <a:spLocks noChangeArrowheads="1"/>
            </p:cNvSpPr>
            <p:nvPr/>
          </p:nvSpPr>
          <p:spPr bwMode="auto">
            <a:xfrm>
              <a:off x="9491" y="387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6" name="Oval 594"/>
            <p:cNvSpPr>
              <a:spLocks noChangeArrowheads="1"/>
            </p:cNvSpPr>
            <p:nvPr/>
          </p:nvSpPr>
          <p:spPr bwMode="auto">
            <a:xfrm>
              <a:off x="10849" y="19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7" name="Freeform 595"/>
            <p:cNvSpPr>
              <a:spLocks/>
            </p:cNvSpPr>
            <p:nvPr/>
          </p:nvSpPr>
          <p:spPr bwMode="auto">
            <a:xfrm>
              <a:off x="9599" y="2742"/>
              <a:ext cx="2215" cy="1613"/>
            </a:xfrm>
            <a:custGeom>
              <a:avLst/>
              <a:gdLst>
                <a:gd name="T0" fmla="*/ 160 w 2215"/>
                <a:gd name="T1" fmla="*/ 835 h 1613"/>
                <a:gd name="T2" fmla="*/ 48 w 2215"/>
                <a:gd name="T3" fmla="*/ 1052 h 1613"/>
                <a:gd name="T4" fmla="*/ 283 w 2215"/>
                <a:gd name="T5" fmla="*/ 1403 h 1613"/>
                <a:gd name="T6" fmla="*/ 840 w 2215"/>
                <a:gd name="T7" fmla="*/ 1604 h 1613"/>
                <a:gd name="T8" fmla="*/ 1644 w 2215"/>
                <a:gd name="T9" fmla="*/ 1456 h 1613"/>
                <a:gd name="T10" fmla="*/ 1985 w 2215"/>
                <a:gd name="T11" fmla="*/ 1141 h 1613"/>
                <a:gd name="T12" fmla="*/ 2179 w 2215"/>
                <a:gd name="T13" fmla="*/ 687 h 1613"/>
                <a:gd name="T14" fmla="*/ 2179 w 2215"/>
                <a:gd name="T15" fmla="*/ 177 h 1613"/>
                <a:gd name="T16" fmla="*/ 1963 w 2215"/>
                <a:gd name="T17" fmla="*/ 18 h 1613"/>
                <a:gd name="T18" fmla="*/ 1532 w 2215"/>
                <a:gd name="T19" fmla="*/ 71 h 1613"/>
                <a:gd name="T20" fmla="*/ 1250 w 2215"/>
                <a:gd name="T21" fmla="*/ 177 h 1613"/>
                <a:gd name="T22" fmla="*/ 1250 w 2215"/>
                <a:gd name="T23" fmla="*/ 565 h 1613"/>
                <a:gd name="T24" fmla="*/ 1010 w 2215"/>
                <a:gd name="T25" fmla="*/ 792 h 1613"/>
                <a:gd name="T26" fmla="*/ 160 w 2215"/>
                <a:gd name="T27" fmla="*/ 835 h 16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5"/>
                <a:gd name="T43" fmla="*/ 0 h 1613"/>
                <a:gd name="T44" fmla="*/ 2215 w 2215"/>
                <a:gd name="T45" fmla="*/ 1613 h 16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5" h="1613">
                  <a:moveTo>
                    <a:pt x="160" y="835"/>
                  </a:moveTo>
                  <a:cubicBezTo>
                    <a:pt x="0" y="878"/>
                    <a:pt x="28" y="957"/>
                    <a:pt x="48" y="1052"/>
                  </a:cubicBezTo>
                  <a:cubicBezTo>
                    <a:pt x="68" y="1147"/>
                    <a:pt x="151" y="1311"/>
                    <a:pt x="283" y="1403"/>
                  </a:cubicBezTo>
                  <a:cubicBezTo>
                    <a:pt x="415" y="1495"/>
                    <a:pt x="613" y="1595"/>
                    <a:pt x="840" y="1604"/>
                  </a:cubicBezTo>
                  <a:cubicBezTo>
                    <a:pt x="1067" y="1613"/>
                    <a:pt x="1453" y="1533"/>
                    <a:pt x="1644" y="1456"/>
                  </a:cubicBezTo>
                  <a:cubicBezTo>
                    <a:pt x="1835" y="1379"/>
                    <a:pt x="1896" y="1269"/>
                    <a:pt x="1985" y="1141"/>
                  </a:cubicBezTo>
                  <a:cubicBezTo>
                    <a:pt x="2074" y="1013"/>
                    <a:pt x="2147" y="848"/>
                    <a:pt x="2179" y="687"/>
                  </a:cubicBezTo>
                  <a:cubicBezTo>
                    <a:pt x="2211" y="526"/>
                    <a:pt x="2215" y="288"/>
                    <a:pt x="2179" y="177"/>
                  </a:cubicBezTo>
                  <a:cubicBezTo>
                    <a:pt x="2143" y="66"/>
                    <a:pt x="2071" y="36"/>
                    <a:pt x="1963" y="18"/>
                  </a:cubicBezTo>
                  <a:cubicBezTo>
                    <a:pt x="1855" y="0"/>
                    <a:pt x="1651" y="45"/>
                    <a:pt x="1532" y="71"/>
                  </a:cubicBezTo>
                  <a:cubicBezTo>
                    <a:pt x="1413" y="97"/>
                    <a:pt x="1297" y="95"/>
                    <a:pt x="1250" y="177"/>
                  </a:cubicBezTo>
                  <a:cubicBezTo>
                    <a:pt x="1203" y="259"/>
                    <a:pt x="1290" y="463"/>
                    <a:pt x="1250" y="565"/>
                  </a:cubicBezTo>
                  <a:cubicBezTo>
                    <a:pt x="1210" y="667"/>
                    <a:pt x="1180" y="747"/>
                    <a:pt x="1010" y="792"/>
                  </a:cubicBezTo>
                  <a:cubicBezTo>
                    <a:pt x="840" y="837"/>
                    <a:pt x="320" y="792"/>
                    <a:pt x="160" y="835"/>
                  </a:cubicBezTo>
                  <a:close/>
                </a:path>
              </a:pathLst>
            </a:cu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8" name="Oval 596"/>
            <p:cNvSpPr>
              <a:spLocks noChangeArrowheads="1"/>
            </p:cNvSpPr>
            <p:nvPr/>
          </p:nvSpPr>
          <p:spPr bwMode="auto">
            <a:xfrm>
              <a:off x="10455" y="33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9" name="Oval 597"/>
            <p:cNvSpPr>
              <a:spLocks noChangeArrowheads="1"/>
            </p:cNvSpPr>
            <p:nvPr/>
          </p:nvSpPr>
          <p:spPr bwMode="auto">
            <a:xfrm>
              <a:off x="10583" y="320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0" name="Oval 598"/>
            <p:cNvSpPr>
              <a:spLocks noChangeArrowheads="1"/>
            </p:cNvSpPr>
            <p:nvPr/>
          </p:nvSpPr>
          <p:spPr bwMode="auto">
            <a:xfrm>
              <a:off x="9604" y="401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1" name="Oval 599"/>
            <p:cNvSpPr>
              <a:spLocks noChangeArrowheads="1"/>
            </p:cNvSpPr>
            <p:nvPr/>
          </p:nvSpPr>
          <p:spPr bwMode="auto">
            <a:xfrm>
              <a:off x="9168" y="322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2" name="Oval 600"/>
            <p:cNvSpPr>
              <a:spLocks noChangeArrowheads="1"/>
            </p:cNvSpPr>
            <p:nvPr/>
          </p:nvSpPr>
          <p:spPr bwMode="auto">
            <a:xfrm>
              <a:off x="9168" y="34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3" name="Oval 601"/>
            <p:cNvSpPr>
              <a:spLocks noChangeArrowheads="1"/>
            </p:cNvSpPr>
            <p:nvPr/>
          </p:nvSpPr>
          <p:spPr bwMode="auto">
            <a:xfrm>
              <a:off x="9280" y="358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4" name="Oval 602"/>
            <p:cNvSpPr>
              <a:spLocks noChangeArrowheads="1"/>
            </p:cNvSpPr>
            <p:nvPr/>
          </p:nvSpPr>
          <p:spPr bwMode="auto">
            <a:xfrm>
              <a:off x="9280" y="375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5" name="Oval 603"/>
            <p:cNvSpPr>
              <a:spLocks noChangeArrowheads="1"/>
            </p:cNvSpPr>
            <p:nvPr/>
          </p:nvSpPr>
          <p:spPr bwMode="auto">
            <a:xfrm>
              <a:off x="11243" y="248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6" name="Oval 604"/>
            <p:cNvSpPr>
              <a:spLocks noChangeArrowheads="1"/>
            </p:cNvSpPr>
            <p:nvPr/>
          </p:nvSpPr>
          <p:spPr bwMode="auto">
            <a:xfrm>
              <a:off x="10257" y="444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7" name="Oval 605"/>
            <p:cNvSpPr>
              <a:spLocks noChangeArrowheads="1"/>
            </p:cNvSpPr>
            <p:nvPr/>
          </p:nvSpPr>
          <p:spPr bwMode="auto">
            <a:xfrm>
              <a:off x="11783" y="27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8" name="Oval 606"/>
            <p:cNvSpPr>
              <a:spLocks noChangeArrowheads="1"/>
            </p:cNvSpPr>
            <p:nvPr/>
          </p:nvSpPr>
          <p:spPr bwMode="auto">
            <a:xfrm>
              <a:off x="11767" y="23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9" name="Oval 607"/>
            <p:cNvSpPr>
              <a:spLocks noChangeArrowheads="1"/>
            </p:cNvSpPr>
            <p:nvPr/>
          </p:nvSpPr>
          <p:spPr bwMode="auto">
            <a:xfrm>
              <a:off x="11543" y="25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0" name="Oval 608"/>
            <p:cNvSpPr>
              <a:spLocks noChangeArrowheads="1"/>
            </p:cNvSpPr>
            <p:nvPr/>
          </p:nvSpPr>
          <p:spPr bwMode="auto">
            <a:xfrm>
              <a:off x="10103" y="211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1" name="Oval 609"/>
            <p:cNvSpPr>
              <a:spLocks noChangeArrowheads="1"/>
            </p:cNvSpPr>
            <p:nvPr/>
          </p:nvSpPr>
          <p:spPr bwMode="auto">
            <a:xfrm>
              <a:off x="10145" y="25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2" name="Oval 610"/>
            <p:cNvSpPr>
              <a:spLocks noChangeArrowheads="1"/>
            </p:cNvSpPr>
            <p:nvPr/>
          </p:nvSpPr>
          <p:spPr bwMode="auto">
            <a:xfrm>
              <a:off x="10807" y="256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3" name="Freeform 611"/>
            <p:cNvSpPr>
              <a:spLocks/>
            </p:cNvSpPr>
            <p:nvPr/>
          </p:nvSpPr>
          <p:spPr bwMode="auto">
            <a:xfrm>
              <a:off x="9392" y="1642"/>
              <a:ext cx="324" cy="298"/>
            </a:xfrm>
            <a:custGeom>
              <a:avLst/>
              <a:gdLst>
                <a:gd name="T0" fmla="*/ 324 w 212"/>
                <a:gd name="T1" fmla="*/ 0 h 150"/>
                <a:gd name="T2" fmla="*/ 0 w 212"/>
                <a:gd name="T3" fmla="*/ 298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4" name="Freeform 612"/>
            <p:cNvSpPr>
              <a:spLocks/>
            </p:cNvSpPr>
            <p:nvPr/>
          </p:nvSpPr>
          <p:spPr bwMode="auto">
            <a:xfrm>
              <a:off x="9643" y="1489"/>
              <a:ext cx="324" cy="298"/>
            </a:xfrm>
            <a:custGeom>
              <a:avLst/>
              <a:gdLst>
                <a:gd name="T0" fmla="*/ 324 w 212"/>
                <a:gd name="T1" fmla="*/ 0 h 150"/>
                <a:gd name="T2" fmla="*/ 0 w 212"/>
                <a:gd name="T3" fmla="*/ 298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5" name="Freeform 613"/>
            <p:cNvSpPr>
              <a:spLocks/>
            </p:cNvSpPr>
            <p:nvPr/>
          </p:nvSpPr>
          <p:spPr bwMode="auto">
            <a:xfrm rot="4794150">
              <a:off x="11767" y="1642"/>
              <a:ext cx="324" cy="298"/>
            </a:xfrm>
            <a:custGeom>
              <a:avLst/>
              <a:gdLst>
                <a:gd name="T0" fmla="*/ 324 w 212"/>
                <a:gd name="T1" fmla="*/ 0 h 150"/>
                <a:gd name="T2" fmla="*/ 0 w 212"/>
                <a:gd name="T3" fmla="*/ 298 h 150"/>
                <a:gd name="T4" fmla="*/ 0 60000 65536"/>
                <a:gd name="T5" fmla="*/ 0 60000 65536"/>
                <a:gd name="T6" fmla="*/ 0 w 212"/>
                <a:gd name="T7" fmla="*/ 0 h 150"/>
                <a:gd name="T8" fmla="*/ 212 w 212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50">
                  <a:moveTo>
                    <a:pt x="212" y="0"/>
                  </a:moveTo>
                  <a:cubicBezTo>
                    <a:pt x="125" y="57"/>
                    <a:pt x="38" y="114"/>
                    <a:pt x="0" y="1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6" name="Freeform 614"/>
            <p:cNvSpPr>
              <a:spLocks/>
            </p:cNvSpPr>
            <p:nvPr/>
          </p:nvSpPr>
          <p:spPr bwMode="auto">
            <a:xfrm>
              <a:off x="11895" y="1857"/>
              <a:ext cx="510" cy="526"/>
            </a:xfrm>
            <a:custGeom>
              <a:avLst/>
              <a:gdLst>
                <a:gd name="T0" fmla="*/ 0 w 510"/>
                <a:gd name="T1" fmla="*/ 0 h 526"/>
                <a:gd name="T2" fmla="*/ 183 w 510"/>
                <a:gd name="T3" fmla="*/ 148 h 526"/>
                <a:gd name="T4" fmla="*/ 315 w 510"/>
                <a:gd name="T5" fmla="*/ 296 h 526"/>
                <a:gd name="T6" fmla="*/ 510 w 510"/>
                <a:gd name="T7" fmla="*/ 526 h 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526"/>
                <a:gd name="T14" fmla="*/ 510 w 510"/>
                <a:gd name="T15" fmla="*/ 526 h 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526">
                  <a:moveTo>
                    <a:pt x="0" y="0"/>
                  </a:moveTo>
                  <a:cubicBezTo>
                    <a:pt x="65" y="49"/>
                    <a:pt x="131" y="99"/>
                    <a:pt x="183" y="148"/>
                  </a:cubicBezTo>
                  <a:cubicBezTo>
                    <a:pt x="235" y="197"/>
                    <a:pt x="261" y="233"/>
                    <a:pt x="315" y="296"/>
                  </a:cubicBezTo>
                  <a:cubicBezTo>
                    <a:pt x="369" y="359"/>
                    <a:pt x="439" y="442"/>
                    <a:pt x="510" y="5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7" name="Freeform 615"/>
            <p:cNvSpPr>
              <a:spLocks/>
            </p:cNvSpPr>
            <p:nvPr/>
          </p:nvSpPr>
          <p:spPr bwMode="auto">
            <a:xfrm>
              <a:off x="10215" y="1395"/>
              <a:ext cx="567" cy="15"/>
            </a:xfrm>
            <a:custGeom>
              <a:avLst/>
              <a:gdLst>
                <a:gd name="T0" fmla="*/ 0 w 567"/>
                <a:gd name="T1" fmla="*/ 0 h 15"/>
                <a:gd name="T2" fmla="*/ 352 w 567"/>
                <a:gd name="T3" fmla="*/ 15 h 15"/>
                <a:gd name="T4" fmla="*/ 567 w 567"/>
                <a:gd name="T5" fmla="*/ 0 h 15"/>
                <a:gd name="T6" fmla="*/ 0 60000 65536"/>
                <a:gd name="T7" fmla="*/ 0 60000 65536"/>
                <a:gd name="T8" fmla="*/ 0 60000 65536"/>
                <a:gd name="T9" fmla="*/ 0 w 567"/>
                <a:gd name="T10" fmla="*/ 0 h 15"/>
                <a:gd name="T11" fmla="*/ 567 w 56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7" h="15">
                  <a:moveTo>
                    <a:pt x="0" y="0"/>
                  </a:moveTo>
                  <a:cubicBezTo>
                    <a:pt x="129" y="7"/>
                    <a:pt x="258" y="15"/>
                    <a:pt x="352" y="15"/>
                  </a:cubicBezTo>
                  <a:cubicBezTo>
                    <a:pt x="446" y="15"/>
                    <a:pt x="506" y="7"/>
                    <a:pt x="56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8" name="Freeform 616"/>
            <p:cNvSpPr>
              <a:spLocks/>
            </p:cNvSpPr>
            <p:nvPr/>
          </p:nvSpPr>
          <p:spPr bwMode="auto">
            <a:xfrm>
              <a:off x="11043" y="1404"/>
              <a:ext cx="470" cy="255"/>
            </a:xfrm>
            <a:custGeom>
              <a:avLst/>
              <a:gdLst>
                <a:gd name="T0" fmla="*/ 0 w 470"/>
                <a:gd name="T1" fmla="*/ 36 h 255"/>
                <a:gd name="T2" fmla="*/ 170 w 470"/>
                <a:gd name="T3" fmla="*/ 36 h 255"/>
                <a:gd name="T4" fmla="*/ 470 w 470"/>
                <a:gd name="T5" fmla="*/ 255 h 255"/>
                <a:gd name="T6" fmla="*/ 0 60000 65536"/>
                <a:gd name="T7" fmla="*/ 0 60000 65536"/>
                <a:gd name="T8" fmla="*/ 0 60000 65536"/>
                <a:gd name="T9" fmla="*/ 0 w 470"/>
                <a:gd name="T10" fmla="*/ 0 h 255"/>
                <a:gd name="T11" fmla="*/ 470 w 470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" h="255">
                  <a:moveTo>
                    <a:pt x="0" y="36"/>
                  </a:moveTo>
                  <a:cubicBezTo>
                    <a:pt x="46" y="18"/>
                    <a:pt x="92" y="0"/>
                    <a:pt x="170" y="36"/>
                  </a:cubicBezTo>
                  <a:cubicBezTo>
                    <a:pt x="248" y="72"/>
                    <a:pt x="359" y="163"/>
                    <a:pt x="470" y="2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9" name="Freeform 617"/>
            <p:cNvSpPr>
              <a:spLocks/>
            </p:cNvSpPr>
            <p:nvPr/>
          </p:nvSpPr>
          <p:spPr bwMode="auto">
            <a:xfrm>
              <a:off x="8895" y="2088"/>
              <a:ext cx="385" cy="567"/>
            </a:xfrm>
            <a:custGeom>
              <a:avLst/>
              <a:gdLst>
                <a:gd name="T0" fmla="*/ 385 w 385"/>
                <a:gd name="T1" fmla="*/ 0 h 567"/>
                <a:gd name="T2" fmla="*/ 165 w 385"/>
                <a:gd name="T3" fmla="*/ 328 h 567"/>
                <a:gd name="T4" fmla="*/ 0 w 385"/>
                <a:gd name="T5" fmla="*/ 567 h 567"/>
                <a:gd name="T6" fmla="*/ 0 60000 65536"/>
                <a:gd name="T7" fmla="*/ 0 60000 65536"/>
                <a:gd name="T8" fmla="*/ 0 60000 65536"/>
                <a:gd name="T9" fmla="*/ 0 w 385"/>
                <a:gd name="T10" fmla="*/ 0 h 567"/>
                <a:gd name="T11" fmla="*/ 385 w 385"/>
                <a:gd name="T12" fmla="*/ 567 h 5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" h="567">
                  <a:moveTo>
                    <a:pt x="385" y="0"/>
                  </a:moveTo>
                  <a:cubicBezTo>
                    <a:pt x="293" y="121"/>
                    <a:pt x="229" y="234"/>
                    <a:pt x="165" y="328"/>
                  </a:cubicBezTo>
                  <a:cubicBezTo>
                    <a:pt x="101" y="422"/>
                    <a:pt x="35" y="517"/>
                    <a:pt x="0" y="56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0" name="Freeform 618"/>
            <p:cNvSpPr>
              <a:spLocks/>
            </p:cNvSpPr>
            <p:nvPr/>
          </p:nvSpPr>
          <p:spPr bwMode="auto">
            <a:xfrm>
              <a:off x="9093" y="1842"/>
              <a:ext cx="353" cy="378"/>
            </a:xfrm>
            <a:custGeom>
              <a:avLst/>
              <a:gdLst>
                <a:gd name="T0" fmla="*/ 353 w 112"/>
                <a:gd name="T1" fmla="*/ 0 h 260"/>
                <a:gd name="T2" fmla="*/ 0 w 112"/>
                <a:gd name="T3" fmla="*/ 378 h 260"/>
                <a:gd name="T4" fmla="*/ 0 60000 65536"/>
                <a:gd name="T5" fmla="*/ 0 60000 65536"/>
                <a:gd name="T6" fmla="*/ 0 w 112"/>
                <a:gd name="T7" fmla="*/ 0 h 260"/>
                <a:gd name="T8" fmla="*/ 112 w 112"/>
                <a:gd name="T9" fmla="*/ 260 h 2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" h="260">
                  <a:moveTo>
                    <a:pt x="112" y="0"/>
                  </a:moveTo>
                  <a:cubicBezTo>
                    <a:pt x="112" y="0"/>
                    <a:pt x="56" y="130"/>
                    <a:pt x="0" y="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1" name="Freeform 619"/>
            <p:cNvSpPr>
              <a:spLocks/>
            </p:cNvSpPr>
            <p:nvPr/>
          </p:nvSpPr>
          <p:spPr bwMode="auto">
            <a:xfrm>
              <a:off x="9504" y="1395"/>
              <a:ext cx="490" cy="234"/>
            </a:xfrm>
            <a:custGeom>
              <a:avLst/>
              <a:gdLst>
                <a:gd name="T0" fmla="*/ 0 w 490"/>
                <a:gd name="T1" fmla="*/ 234 h 234"/>
                <a:gd name="T2" fmla="*/ 143 w 490"/>
                <a:gd name="T3" fmla="*/ 94 h 234"/>
                <a:gd name="T4" fmla="*/ 490 w 490"/>
                <a:gd name="T5" fmla="*/ 0 h 234"/>
                <a:gd name="T6" fmla="*/ 0 60000 65536"/>
                <a:gd name="T7" fmla="*/ 0 60000 65536"/>
                <a:gd name="T8" fmla="*/ 0 60000 65536"/>
                <a:gd name="T9" fmla="*/ 0 w 490"/>
                <a:gd name="T10" fmla="*/ 0 h 234"/>
                <a:gd name="T11" fmla="*/ 490 w 490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234">
                  <a:moveTo>
                    <a:pt x="0" y="234"/>
                  </a:moveTo>
                  <a:cubicBezTo>
                    <a:pt x="30" y="183"/>
                    <a:pt x="61" y="133"/>
                    <a:pt x="143" y="94"/>
                  </a:cubicBezTo>
                  <a:cubicBezTo>
                    <a:pt x="225" y="55"/>
                    <a:pt x="357" y="27"/>
                    <a:pt x="49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2" name="Freeform 620"/>
            <p:cNvSpPr>
              <a:spLocks/>
            </p:cNvSpPr>
            <p:nvPr/>
          </p:nvSpPr>
          <p:spPr bwMode="auto">
            <a:xfrm>
              <a:off x="8715" y="2760"/>
              <a:ext cx="119" cy="629"/>
            </a:xfrm>
            <a:custGeom>
              <a:avLst/>
              <a:gdLst>
                <a:gd name="T0" fmla="*/ 102 w 119"/>
                <a:gd name="T1" fmla="*/ 0 h 629"/>
                <a:gd name="T2" fmla="*/ 102 w 119"/>
                <a:gd name="T3" fmla="*/ 148 h 629"/>
                <a:gd name="T4" fmla="*/ 0 w 119"/>
                <a:gd name="T5" fmla="*/ 452 h 629"/>
                <a:gd name="T6" fmla="*/ 102 w 119"/>
                <a:gd name="T7" fmla="*/ 629 h 6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629"/>
                <a:gd name="T14" fmla="*/ 119 w 119"/>
                <a:gd name="T15" fmla="*/ 629 h 6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629">
                  <a:moveTo>
                    <a:pt x="102" y="0"/>
                  </a:moveTo>
                  <a:cubicBezTo>
                    <a:pt x="110" y="36"/>
                    <a:pt x="119" y="73"/>
                    <a:pt x="102" y="148"/>
                  </a:cubicBezTo>
                  <a:cubicBezTo>
                    <a:pt x="85" y="223"/>
                    <a:pt x="0" y="372"/>
                    <a:pt x="0" y="452"/>
                  </a:cubicBezTo>
                  <a:cubicBezTo>
                    <a:pt x="0" y="532"/>
                    <a:pt x="51" y="580"/>
                    <a:pt x="102" y="6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3" name="Freeform 621"/>
            <p:cNvSpPr>
              <a:spLocks/>
            </p:cNvSpPr>
            <p:nvPr/>
          </p:nvSpPr>
          <p:spPr bwMode="auto">
            <a:xfrm>
              <a:off x="8698" y="3583"/>
              <a:ext cx="119" cy="562"/>
            </a:xfrm>
            <a:custGeom>
              <a:avLst/>
              <a:gdLst>
                <a:gd name="T0" fmla="*/ 17 w 119"/>
                <a:gd name="T1" fmla="*/ 0 h 562"/>
                <a:gd name="T2" fmla="*/ 17 w 119"/>
                <a:gd name="T3" fmla="*/ 287 h 562"/>
                <a:gd name="T4" fmla="*/ 119 w 119"/>
                <a:gd name="T5" fmla="*/ 562 h 562"/>
                <a:gd name="T6" fmla="*/ 0 60000 65536"/>
                <a:gd name="T7" fmla="*/ 0 60000 65536"/>
                <a:gd name="T8" fmla="*/ 0 60000 65536"/>
                <a:gd name="T9" fmla="*/ 0 w 119"/>
                <a:gd name="T10" fmla="*/ 0 h 562"/>
                <a:gd name="T11" fmla="*/ 119 w 119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62">
                  <a:moveTo>
                    <a:pt x="17" y="0"/>
                  </a:moveTo>
                  <a:cubicBezTo>
                    <a:pt x="8" y="96"/>
                    <a:pt x="0" y="193"/>
                    <a:pt x="17" y="287"/>
                  </a:cubicBezTo>
                  <a:cubicBezTo>
                    <a:pt x="34" y="381"/>
                    <a:pt x="76" y="471"/>
                    <a:pt x="119" y="5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4" name="Freeform 622"/>
            <p:cNvSpPr>
              <a:spLocks/>
            </p:cNvSpPr>
            <p:nvPr/>
          </p:nvSpPr>
          <p:spPr bwMode="auto">
            <a:xfrm>
              <a:off x="8810" y="3757"/>
              <a:ext cx="151" cy="513"/>
            </a:xfrm>
            <a:custGeom>
              <a:avLst/>
              <a:gdLst>
                <a:gd name="T0" fmla="*/ 7 w 151"/>
                <a:gd name="T1" fmla="*/ 0 h 513"/>
                <a:gd name="T2" fmla="*/ 24 w 151"/>
                <a:gd name="T3" fmla="*/ 273 h 513"/>
                <a:gd name="T4" fmla="*/ 151 w 151"/>
                <a:gd name="T5" fmla="*/ 513 h 513"/>
                <a:gd name="T6" fmla="*/ 0 60000 65536"/>
                <a:gd name="T7" fmla="*/ 0 60000 65536"/>
                <a:gd name="T8" fmla="*/ 0 60000 65536"/>
                <a:gd name="T9" fmla="*/ 0 w 151"/>
                <a:gd name="T10" fmla="*/ 0 h 513"/>
                <a:gd name="T11" fmla="*/ 151 w 151"/>
                <a:gd name="T12" fmla="*/ 513 h 5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513">
                  <a:moveTo>
                    <a:pt x="7" y="0"/>
                  </a:moveTo>
                  <a:cubicBezTo>
                    <a:pt x="3" y="94"/>
                    <a:pt x="0" y="188"/>
                    <a:pt x="24" y="273"/>
                  </a:cubicBezTo>
                  <a:cubicBezTo>
                    <a:pt x="48" y="358"/>
                    <a:pt x="99" y="435"/>
                    <a:pt x="151" y="51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5" name="Freeform 623"/>
            <p:cNvSpPr>
              <a:spLocks/>
            </p:cNvSpPr>
            <p:nvPr/>
          </p:nvSpPr>
          <p:spPr bwMode="auto">
            <a:xfrm>
              <a:off x="8961" y="4412"/>
              <a:ext cx="319" cy="459"/>
            </a:xfrm>
            <a:custGeom>
              <a:avLst/>
              <a:gdLst>
                <a:gd name="T0" fmla="*/ 0 w 319"/>
                <a:gd name="T1" fmla="*/ 0 h 459"/>
                <a:gd name="T2" fmla="*/ 132 w 319"/>
                <a:gd name="T3" fmla="*/ 336 h 459"/>
                <a:gd name="T4" fmla="*/ 319 w 319"/>
                <a:gd name="T5" fmla="*/ 459 h 459"/>
                <a:gd name="T6" fmla="*/ 0 60000 65536"/>
                <a:gd name="T7" fmla="*/ 0 60000 65536"/>
                <a:gd name="T8" fmla="*/ 0 60000 65536"/>
                <a:gd name="T9" fmla="*/ 0 w 319"/>
                <a:gd name="T10" fmla="*/ 0 h 459"/>
                <a:gd name="T11" fmla="*/ 319 w 319"/>
                <a:gd name="T12" fmla="*/ 459 h 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" h="459">
                  <a:moveTo>
                    <a:pt x="0" y="0"/>
                  </a:moveTo>
                  <a:cubicBezTo>
                    <a:pt x="39" y="130"/>
                    <a:pt x="79" y="260"/>
                    <a:pt x="132" y="336"/>
                  </a:cubicBezTo>
                  <a:cubicBezTo>
                    <a:pt x="185" y="412"/>
                    <a:pt x="252" y="435"/>
                    <a:pt x="319" y="4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6" name="Freeform 624"/>
            <p:cNvSpPr>
              <a:spLocks/>
            </p:cNvSpPr>
            <p:nvPr/>
          </p:nvSpPr>
          <p:spPr bwMode="auto">
            <a:xfrm>
              <a:off x="9093" y="4560"/>
              <a:ext cx="506" cy="391"/>
            </a:xfrm>
            <a:custGeom>
              <a:avLst/>
              <a:gdLst>
                <a:gd name="T0" fmla="*/ 0 w 506"/>
                <a:gd name="T1" fmla="*/ 0 h 391"/>
                <a:gd name="T2" fmla="*/ 299 w 506"/>
                <a:gd name="T3" fmla="*/ 288 h 391"/>
                <a:gd name="T4" fmla="*/ 506 w 506"/>
                <a:gd name="T5" fmla="*/ 391 h 391"/>
                <a:gd name="T6" fmla="*/ 0 60000 65536"/>
                <a:gd name="T7" fmla="*/ 0 60000 65536"/>
                <a:gd name="T8" fmla="*/ 0 60000 65536"/>
                <a:gd name="T9" fmla="*/ 0 w 506"/>
                <a:gd name="T10" fmla="*/ 0 h 391"/>
                <a:gd name="T11" fmla="*/ 506 w 506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" h="391">
                  <a:moveTo>
                    <a:pt x="0" y="0"/>
                  </a:moveTo>
                  <a:cubicBezTo>
                    <a:pt x="107" y="111"/>
                    <a:pt x="215" y="223"/>
                    <a:pt x="299" y="288"/>
                  </a:cubicBezTo>
                  <a:cubicBezTo>
                    <a:pt x="383" y="353"/>
                    <a:pt x="444" y="372"/>
                    <a:pt x="506" y="3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7" name="Freeform 625"/>
            <p:cNvSpPr>
              <a:spLocks/>
            </p:cNvSpPr>
            <p:nvPr/>
          </p:nvSpPr>
          <p:spPr bwMode="auto">
            <a:xfrm>
              <a:off x="9446" y="5040"/>
              <a:ext cx="489" cy="56"/>
            </a:xfrm>
            <a:custGeom>
              <a:avLst/>
              <a:gdLst>
                <a:gd name="T0" fmla="*/ 0 w 489"/>
                <a:gd name="T1" fmla="*/ 0 h 56"/>
                <a:gd name="T2" fmla="*/ 489 w 489"/>
                <a:gd name="T3" fmla="*/ 56 h 56"/>
                <a:gd name="T4" fmla="*/ 0 60000 65536"/>
                <a:gd name="T5" fmla="*/ 0 60000 65536"/>
                <a:gd name="T6" fmla="*/ 0 w 489"/>
                <a:gd name="T7" fmla="*/ 0 h 56"/>
                <a:gd name="T8" fmla="*/ 489 w 489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9" h="56">
                  <a:moveTo>
                    <a:pt x="0" y="0"/>
                  </a:moveTo>
                  <a:cubicBezTo>
                    <a:pt x="199" y="23"/>
                    <a:pt x="398" y="47"/>
                    <a:pt x="489" y="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8" name="Freeform 626"/>
            <p:cNvSpPr>
              <a:spLocks/>
            </p:cNvSpPr>
            <p:nvPr/>
          </p:nvSpPr>
          <p:spPr bwMode="auto">
            <a:xfrm>
              <a:off x="9994" y="5040"/>
              <a:ext cx="557" cy="29"/>
            </a:xfrm>
            <a:custGeom>
              <a:avLst/>
              <a:gdLst>
                <a:gd name="T0" fmla="*/ 0 w 557"/>
                <a:gd name="T1" fmla="*/ 0 h 29"/>
                <a:gd name="T2" fmla="*/ 375 w 557"/>
                <a:gd name="T3" fmla="*/ 7 h 29"/>
                <a:gd name="T4" fmla="*/ 557 w 557"/>
                <a:gd name="T5" fmla="*/ 29 h 29"/>
                <a:gd name="T6" fmla="*/ 0 60000 65536"/>
                <a:gd name="T7" fmla="*/ 0 60000 65536"/>
                <a:gd name="T8" fmla="*/ 0 60000 65536"/>
                <a:gd name="T9" fmla="*/ 0 w 557"/>
                <a:gd name="T10" fmla="*/ 0 h 29"/>
                <a:gd name="T11" fmla="*/ 557 w 55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7" h="29">
                  <a:moveTo>
                    <a:pt x="0" y="0"/>
                  </a:moveTo>
                  <a:cubicBezTo>
                    <a:pt x="141" y="1"/>
                    <a:pt x="282" y="2"/>
                    <a:pt x="375" y="7"/>
                  </a:cubicBezTo>
                  <a:cubicBezTo>
                    <a:pt x="468" y="12"/>
                    <a:pt x="512" y="20"/>
                    <a:pt x="557" y="2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9" name="Freeform 627"/>
            <p:cNvSpPr>
              <a:spLocks/>
            </p:cNvSpPr>
            <p:nvPr/>
          </p:nvSpPr>
          <p:spPr bwMode="auto">
            <a:xfrm>
              <a:off x="10257" y="5096"/>
              <a:ext cx="592" cy="1"/>
            </a:xfrm>
            <a:custGeom>
              <a:avLst/>
              <a:gdLst>
                <a:gd name="T0" fmla="*/ 0 w 592"/>
                <a:gd name="T1" fmla="*/ 0 h 1"/>
                <a:gd name="T2" fmla="*/ 458 w 592"/>
                <a:gd name="T3" fmla="*/ 0 h 1"/>
                <a:gd name="T4" fmla="*/ 592 w 592"/>
                <a:gd name="T5" fmla="*/ 0 h 1"/>
                <a:gd name="T6" fmla="*/ 0 60000 65536"/>
                <a:gd name="T7" fmla="*/ 0 60000 65536"/>
                <a:gd name="T8" fmla="*/ 0 60000 65536"/>
                <a:gd name="T9" fmla="*/ 0 w 592"/>
                <a:gd name="T10" fmla="*/ 0 h 1"/>
                <a:gd name="T11" fmla="*/ 592 w 5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1">
                  <a:moveTo>
                    <a:pt x="0" y="0"/>
                  </a:moveTo>
                  <a:cubicBezTo>
                    <a:pt x="179" y="0"/>
                    <a:pt x="359" y="0"/>
                    <a:pt x="458" y="0"/>
                  </a:cubicBezTo>
                  <a:cubicBezTo>
                    <a:pt x="557" y="0"/>
                    <a:pt x="574" y="0"/>
                    <a:pt x="59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0" name="Freeform 628"/>
            <p:cNvSpPr>
              <a:spLocks/>
            </p:cNvSpPr>
            <p:nvPr/>
          </p:nvSpPr>
          <p:spPr bwMode="auto">
            <a:xfrm>
              <a:off x="12405" y="2451"/>
              <a:ext cx="1" cy="385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385 h 385"/>
                <a:gd name="T4" fmla="*/ 0 60000 65536"/>
                <a:gd name="T5" fmla="*/ 0 60000 65536"/>
                <a:gd name="T6" fmla="*/ 0 w 1"/>
                <a:gd name="T7" fmla="*/ 0 h 385"/>
                <a:gd name="T8" fmla="*/ 1 w 1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5">
                  <a:moveTo>
                    <a:pt x="0" y="0"/>
                  </a:moveTo>
                  <a:cubicBezTo>
                    <a:pt x="0" y="0"/>
                    <a:pt x="0" y="192"/>
                    <a:pt x="0" y="3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1" name="Freeform 629"/>
            <p:cNvSpPr>
              <a:spLocks/>
            </p:cNvSpPr>
            <p:nvPr/>
          </p:nvSpPr>
          <p:spPr bwMode="auto">
            <a:xfrm>
              <a:off x="12495" y="2485"/>
              <a:ext cx="87" cy="614"/>
            </a:xfrm>
            <a:custGeom>
              <a:avLst/>
              <a:gdLst>
                <a:gd name="T0" fmla="*/ 0 w 87"/>
                <a:gd name="T1" fmla="*/ 0 h 614"/>
                <a:gd name="T2" fmla="*/ 75 w 87"/>
                <a:gd name="T3" fmla="*/ 242 h 614"/>
                <a:gd name="T4" fmla="*/ 75 w 87"/>
                <a:gd name="T5" fmla="*/ 614 h 614"/>
                <a:gd name="T6" fmla="*/ 0 60000 65536"/>
                <a:gd name="T7" fmla="*/ 0 60000 65536"/>
                <a:gd name="T8" fmla="*/ 0 60000 65536"/>
                <a:gd name="T9" fmla="*/ 0 w 87"/>
                <a:gd name="T10" fmla="*/ 0 h 614"/>
                <a:gd name="T11" fmla="*/ 87 w 87"/>
                <a:gd name="T12" fmla="*/ 614 h 6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614">
                  <a:moveTo>
                    <a:pt x="0" y="0"/>
                  </a:moveTo>
                  <a:cubicBezTo>
                    <a:pt x="31" y="70"/>
                    <a:pt x="63" y="140"/>
                    <a:pt x="75" y="242"/>
                  </a:cubicBezTo>
                  <a:cubicBezTo>
                    <a:pt x="87" y="344"/>
                    <a:pt x="81" y="479"/>
                    <a:pt x="75" y="6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2" name="Freeform 630"/>
            <p:cNvSpPr>
              <a:spLocks/>
            </p:cNvSpPr>
            <p:nvPr/>
          </p:nvSpPr>
          <p:spPr bwMode="auto">
            <a:xfrm>
              <a:off x="12391" y="2863"/>
              <a:ext cx="104" cy="566"/>
            </a:xfrm>
            <a:custGeom>
              <a:avLst/>
              <a:gdLst>
                <a:gd name="T0" fmla="*/ 104 w 104"/>
                <a:gd name="T1" fmla="*/ 0 h 566"/>
                <a:gd name="T2" fmla="*/ 15 w 104"/>
                <a:gd name="T3" fmla="*/ 328 h 566"/>
                <a:gd name="T4" fmla="*/ 14 w 104"/>
                <a:gd name="T5" fmla="*/ 566 h 566"/>
                <a:gd name="T6" fmla="*/ 0 60000 65536"/>
                <a:gd name="T7" fmla="*/ 0 60000 65536"/>
                <a:gd name="T8" fmla="*/ 0 60000 65536"/>
                <a:gd name="T9" fmla="*/ 0 w 104"/>
                <a:gd name="T10" fmla="*/ 0 h 566"/>
                <a:gd name="T11" fmla="*/ 104 w 104"/>
                <a:gd name="T12" fmla="*/ 566 h 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566">
                  <a:moveTo>
                    <a:pt x="104" y="0"/>
                  </a:moveTo>
                  <a:cubicBezTo>
                    <a:pt x="67" y="117"/>
                    <a:pt x="30" y="234"/>
                    <a:pt x="15" y="328"/>
                  </a:cubicBezTo>
                  <a:cubicBezTo>
                    <a:pt x="0" y="422"/>
                    <a:pt x="7" y="494"/>
                    <a:pt x="14" y="56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3" name="Freeform 631"/>
            <p:cNvSpPr>
              <a:spLocks/>
            </p:cNvSpPr>
            <p:nvPr/>
          </p:nvSpPr>
          <p:spPr bwMode="auto">
            <a:xfrm>
              <a:off x="12391" y="3307"/>
              <a:ext cx="121" cy="649"/>
            </a:xfrm>
            <a:custGeom>
              <a:avLst/>
              <a:gdLst>
                <a:gd name="T0" fmla="*/ 104 w 121"/>
                <a:gd name="T1" fmla="*/ 0 h 649"/>
                <a:gd name="T2" fmla="*/ 104 w 121"/>
                <a:gd name="T3" fmla="*/ 428 h 649"/>
                <a:gd name="T4" fmla="*/ 0 w 121"/>
                <a:gd name="T5" fmla="*/ 649 h 649"/>
                <a:gd name="T6" fmla="*/ 0 60000 65536"/>
                <a:gd name="T7" fmla="*/ 0 60000 65536"/>
                <a:gd name="T8" fmla="*/ 0 60000 65536"/>
                <a:gd name="T9" fmla="*/ 0 w 121"/>
                <a:gd name="T10" fmla="*/ 0 h 649"/>
                <a:gd name="T11" fmla="*/ 121 w 121"/>
                <a:gd name="T12" fmla="*/ 649 h 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649">
                  <a:moveTo>
                    <a:pt x="104" y="0"/>
                  </a:moveTo>
                  <a:cubicBezTo>
                    <a:pt x="112" y="160"/>
                    <a:pt x="121" y="320"/>
                    <a:pt x="104" y="428"/>
                  </a:cubicBezTo>
                  <a:cubicBezTo>
                    <a:pt x="87" y="536"/>
                    <a:pt x="43" y="592"/>
                    <a:pt x="0" y="6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4" name="Freeform 632"/>
            <p:cNvSpPr>
              <a:spLocks/>
            </p:cNvSpPr>
            <p:nvPr/>
          </p:nvSpPr>
          <p:spPr bwMode="auto">
            <a:xfrm>
              <a:off x="12078" y="3751"/>
              <a:ext cx="313" cy="510"/>
            </a:xfrm>
            <a:custGeom>
              <a:avLst/>
              <a:gdLst>
                <a:gd name="T0" fmla="*/ 313 w 313"/>
                <a:gd name="T1" fmla="*/ 0 h 510"/>
                <a:gd name="T2" fmla="*/ 132 w 313"/>
                <a:gd name="T3" fmla="*/ 404 h 510"/>
                <a:gd name="T4" fmla="*/ 0 w 313"/>
                <a:gd name="T5" fmla="*/ 510 h 510"/>
                <a:gd name="T6" fmla="*/ 0 60000 65536"/>
                <a:gd name="T7" fmla="*/ 0 60000 65536"/>
                <a:gd name="T8" fmla="*/ 0 60000 65536"/>
                <a:gd name="T9" fmla="*/ 0 w 313"/>
                <a:gd name="T10" fmla="*/ 0 h 510"/>
                <a:gd name="T11" fmla="*/ 313 w 313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510">
                  <a:moveTo>
                    <a:pt x="313" y="0"/>
                  </a:moveTo>
                  <a:cubicBezTo>
                    <a:pt x="248" y="159"/>
                    <a:pt x="184" y="319"/>
                    <a:pt x="132" y="404"/>
                  </a:cubicBezTo>
                  <a:cubicBezTo>
                    <a:pt x="80" y="489"/>
                    <a:pt x="40" y="499"/>
                    <a:pt x="0" y="5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5" name="Freeform 633"/>
            <p:cNvSpPr>
              <a:spLocks/>
            </p:cNvSpPr>
            <p:nvPr/>
          </p:nvSpPr>
          <p:spPr bwMode="auto">
            <a:xfrm>
              <a:off x="11946" y="4155"/>
              <a:ext cx="445" cy="593"/>
            </a:xfrm>
            <a:custGeom>
              <a:avLst/>
              <a:gdLst>
                <a:gd name="T0" fmla="*/ 445 w 445"/>
                <a:gd name="T1" fmla="*/ 0 h 593"/>
                <a:gd name="T2" fmla="*/ 264 w 445"/>
                <a:gd name="T3" fmla="*/ 339 h 593"/>
                <a:gd name="T4" fmla="*/ 0 w 445"/>
                <a:gd name="T5" fmla="*/ 593 h 593"/>
                <a:gd name="T6" fmla="*/ 0 60000 65536"/>
                <a:gd name="T7" fmla="*/ 0 60000 65536"/>
                <a:gd name="T8" fmla="*/ 0 60000 65536"/>
                <a:gd name="T9" fmla="*/ 0 w 445"/>
                <a:gd name="T10" fmla="*/ 0 h 593"/>
                <a:gd name="T11" fmla="*/ 445 w 445"/>
                <a:gd name="T12" fmla="*/ 593 h 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5" h="593">
                  <a:moveTo>
                    <a:pt x="445" y="0"/>
                  </a:moveTo>
                  <a:cubicBezTo>
                    <a:pt x="391" y="120"/>
                    <a:pt x="338" y="240"/>
                    <a:pt x="264" y="339"/>
                  </a:cubicBezTo>
                  <a:cubicBezTo>
                    <a:pt x="190" y="438"/>
                    <a:pt x="95" y="515"/>
                    <a:pt x="0" y="59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6" name="Freeform 634"/>
            <p:cNvSpPr>
              <a:spLocks/>
            </p:cNvSpPr>
            <p:nvPr/>
          </p:nvSpPr>
          <p:spPr bwMode="auto">
            <a:xfrm>
              <a:off x="11543" y="4335"/>
              <a:ext cx="667" cy="468"/>
            </a:xfrm>
            <a:custGeom>
              <a:avLst/>
              <a:gdLst>
                <a:gd name="T0" fmla="*/ 667 w 667"/>
                <a:gd name="T1" fmla="*/ 0 h 468"/>
                <a:gd name="T2" fmla="*/ 515 w 667"/>
                <a:gd name="T3" fmla="*/ 204 h 468"/>
                <a:gd name="T4" fmla="*/ 0 w 667"/>
                <a:gd name="T5" fmla="*/ 468 h 468"/>
                <a:gd name="T6" fmla="*/ 0 60000 65536"/>
                <a:gd name="T7" fmla="*/ 0 60000 65536"/>
                <a:gd name="T8" fmla="*/ 0 60000 65536"/>
                <a:gd name="T9" fmla="*/ 0 w 667"/>
                <a:gd name="T10" fmla="*/ 0 h 468"/>
                <a:gd name="T11" fmla="*/ 667 w 667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7" h="468">
                  <a:moveTo>
                    <a:pt x="667" y="0"/>
                  </a:moveTo>
                  <a:cubicBezTo>
                    <a:pt x="646" y="63"/>
                    <a:pt x="626" y="126"/>
                    <a:pt x="515" y="204"/>
                  </a:cubicBezTo>
                  <a:cubicBezTo>
                    <a:pt x="404" y="282"/>
                    <a:pt x="202" y="375"/>
                    <a:pt x="0" y="4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7" name="Freeform 635"/>
            <p:cNvSpPr>
              <a:spLocks/>
            </p:cNvSpPr>
            <p:nvPr/>
          </p:nvSpPr>
          <p:spPr bwMode="auto">
            <a:xfrm>
              <a:off x="10961" y="4928"/>
              <a:ext cx="519" cy="59"/>
            </a:xfrm>
            <a:custGeom>
              <a:avLst/>
              <a:gdLst>
                <a:gd name="T0" fmla="*/ 0 w 519"/>
                <a:gd name="T1" fmla="*/ 59 h 59"/>
                <a:gd name="T2" fmla="*/ 519 w 519"/>
                <a:gd name="T3" fmla="*/ 0 h 59"/>
                <a:gd name="T4" fmla="*/ 0 60000 65536"/>
                <a:gd name="T5" fmla="*/ 0 60000 65536"/>
                <a:gd name="T6" fmla="*/ 0 w 519"/>
                <a:gd name="T7" fmla="*/ 0 h 59"/>
                <a:gd name="T8" fmla="*/ 519 w 519"/>
                <a:gd name="T9" fmla="*/ 59 h 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59">
                  <a:moveTo>
                    <a:pt x="0" y="59"/>
                  </a:moveTo>
                  <a:cubicBezTo>
                    <a:pt x="211" y="36"/>
                    <a:pt x="422" y="14"/>
                    <a:pt x="51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8" name="Freeform 636"/>
            <p:cNvSpPr>
              <a:spLocks/>
            </p:cNvSpPr>
            <p:nvPr/>
          </p:nvSpPr>
          <p:spPr bwMode="auto">
            <a:xfrm>
              <a:off x="11256" y="4803"/>
              <a:ext cx="527" cy="237"/>
            </a:xfrm>
            <a:custGeom>
              <a:avLst/>
              <a:gdLst>
                <a:gd name="T0" fmla="*/ 527 w 527"/>
                <a:gd name="T1" fmla="*/ 0 h 237"/>
                <a:gd name="T2" fmla="*/ 399 w 527"/>
                <a:gd name="T3" fmla="*/ 97 h 237"/>
                <a:gd name="T4" fmla="*/ 0 w 527"/>
                <a:gd name="T5" fmla="*/ 237 h 237"/>
                <a:gd name="T6" fmla="*/ 0 60000 65536"/>
                <a:gd name="T7" fmla="*/ 0 60000 65536"/>
                <a:gd name="T8" fmla="*/ 0 60000 65536"/>
                <a:gd name="T9" fmla="*/ 0 w 527"/>
                <a:gd name="T10" fmla="*/ 0 h 237"/>
                <a:gd name="T11" fmla="*/ 527 w 527"/>
                <a:gd name="T12" fmla="*/ 237 h 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237">
                  <a:moveTo>
                    <a:pt x="527" y="0"/>
                  </a:moveTo>
                  <a:cubicBezTo>
                    <a:pt x="507" y="29"/>
                    <a:pt x="487" y="58"/>
                    <a:pt x="399" y="97"/>
                  </a:cubicBezTo>
                  <a:cubicBezTo>
                    <a:pt x="311" y="136"/>
                    <a:pt x="155" y="186"/>
                    <a:pt x="0" y="23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9117" name="AutoShape 637"/>
          <p:cNvSpPr>
            <a:spLocks noChangeArrowheads="1"/>
          </p:cNvSpPr>
          <p:nvPr/>
        </p:nvSpPr>
        <p:spPr bwMode="auto">
          <a:xfrm>
            <a:off x="5662614" y="560388"/>
            <a:ext cx="884237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900" b="1">
                <a:solidFill>
                  <a:prstClr val="black"/>
                </a:solidFill>
                <a:latin typeface="Calibri" panose="020F0502020204030204" pitchFamily="34" charset="0"/>
              </a:rPr>
              <a:t>Follicule mûr</a:t>
            </a:r>
            <a:endParaRPr lang="fr-FR" altLang="en-US" sz="2000">
              <a:solidFill>
                <a:prstClr val="black"/>
              </a:solidFill>
            </a:endParaRPr>
          </a:p>
        </p:txBody>
      </p:sp>
      <p:sp>
        <p:nvSpPr>
          <p:cNvPr id="149118" name="AutoShape 638"/>
          <p:cNvSpPr>
            <a:spLocks noChangeArrowheads="1"/>
          </p:cNvSpPr>
          <p:nvPr/>
        </p:nvSpPr>
        <p:spPr bwMode="auto">
          <a:xfrm>
            <a:off x="9596438" y="573089"/>
            <a:ext cx="857250" cy="7127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000" b="1">
                <a:solidFill>
                  <a:prstClr val="black"/>
                </a:solidFill>
                <a:latin typeface="Calibri" panose="020F0502020204030204" pitchFamily="34" charset="0"/>
              </a:rPr>
              <a:t>Régression du Corps jaune</a:t>
            </a:r>
            <a:endParaRPr lang="fr-FR" altLang="en-US" sz="2400">
              <a:solidFill>
                <a:prstClr val="black"/>
              </a:solidFill>
            </a:endParaRPr>
          </a:p>
        </p:txBody>
      </p:sp>
      <p:sp>
        <p:nvSpPr>
          <p:cNvPr id="149119" name="Freeform 639"/>
          <p:cNvSpPr>
            <a:spLocks/>
          </p:cNvSpPr>
          <p:nvPr/>
        </p:nvSpPr>
        <p:spPr bwMode="auto">
          <a:xfrm>
            <a:off x="4984750" y="892176"/>
            <a:ext cx="596900" cy="1406525"/>
          </a:xfrm>
          <a:custGeom>
            <a:avLst/>
            <a:gdLst>
              <a:gd name="T0" fmla="*/ 596900 w 947"/>
              <a:gd name="T1" fmla="*/ 0 h 2295"/>
              <a:gd name="T2" fmla="*/ 48534 w 947"/>
              <a:gd name="T3" fmla="*/ 478035 h 2295"/>
              <a:gd name="T4" fmla="*/ 303808 w 947"/>
              <a:gd name="T5" fmla="*/ 1406525 h 2295"/>
              <a:gd name="T6" fmla="*/ 0 60000 65536"/>
              <a:gd name="T7" fmla="*/ 0 60000 65536"/>
              <a:gd name="T8" fmla="*/ 0 60000 65536"/>
              <a:gd name="T9" fmla="*/ 0 w 947"/>
              <a:gd name="T10" fmla="*/ 0 h 2295"/>
              <a:gd name="T11" fmla="*/ 947 w 947"/>
              <a:gd name="T12" fmla="*/ 2295 h 2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2295">
                <a:moveTo>
                  <a:pt x="947" y="0"/>
                </a:moveTo>
                <a:cubicBezTo>
                  <a:pt x="804" y="130"/>
                  <a:pt x="154" y="398"/>
                  <a:pt x="77" y="780"/>
                </a:cubicBezTo>
                <a:cubicBezTo>
                  <a:pt x="0" y="1162"/>
                  <a:pt x="398" y="1980"/>
                  <a:pt x="482" y="229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153" name="Group 640"/>
          <p:cNvGrpSpPr>
            <a:grpSpLocks/>
          </p:cNvGrpSpPr>
          <p:nvPr/>
        </p:nvGrpSpPr>
        <p:grpSpPr bwMode="auto">
          <a:xfrm>
            <a:off x="6988176" y="396875"/>
            <a:ext cx="1489075" cy="1193800"/>
            <a:chOff x="9850" y="6403"/>
            <a:chExt cx="5552" cy="3877"/>
          </a:xfrm>
        </p:grpSpPr>
        <p:sp>
          <p:nvSpPr>
            <p:cNvPr id="2393" name="Freeform 641"/>
            <p:cNvSpPr>
              <a:spLocks/>
            </p:cNvSpPr>
            <p:nvPr/>
          </p:nvSpPr>
          <p:spPr bwMode="auto">
            <a:xfrm>
              <a:off x="9850" y="6403"/>
              <a:ext cx="5552" cy="3877"/>
            </a:xfrm>
            <a:custGeom>
              <a:avLst/>
              <a:gdLst>
                <a:gd name="T0" fmla="*/ 210 w 5552"/>
                <a:gd name="T1" fmla="*/ 1180 h 3877"/>
                <a:gd name="T2" fmla="*/ 573 w 5552"/>
                <a:gd name="T3" fmla="*/ 790 h 3877"/>
                <a:gd name="T4" fmla="*/ 1354 w 5552"/>
                <a:gd name="T5" fmla="*/ 745 h 3877"/>
                <a:gd name="T6" fmla="*/ 1868 w 5552"/>
                <a:gd name="T7" fmla="*/ 370 h 3877"/>
                <a:gd name="T8" fmla="*/ 2572 w 5552"/>
                <a:gd name="T9" fmla="*/ 400 h 3877"/>
                <a:gd name="T10" fmla="*/ 3633 w 5552"/>
                <a:gd name="T11" fmla="*/ 10 h 3877"/>
                <a:gd name="T12" fmla="*/ 4833 w 5552"/>
                <a:gd name="T13" fmla="*/ 460 h 3877"/>
                <a:gd name="T14" fmla="*/ 5238 w 5552"/>
                <a:gd name="T15" fmla="*/ 1210 h 3877"/>
                <a:gd name="T16" fmla="*/ 5463 w 5552"/>
                <a:gd name="T17" fmla="*/ 1705 h 3877"/>
                <a:gd name="T18" fmla="*/ 4703 w 5552"/>
                <a:gd name="T19" fmla="*/ 3216 h 3877"/>
                <a:gd name="T20" fmla="*/ 4217 w 5552"/>
                <a:gd name="T21" fmla="*/ 3115 h 3877"/>
                <a:gd name="T22" fmla="*/ 4037 w 5552"/>
                <a:gd name="T23" fmla="*/ 3491 h 3877"/>
                <a:gd name="T24" fmla="*/ 2826 w 5552"/>
                <a:gd name="T25" fmla="*/ 3761 h 3877"/>
                <a:gd name="T26" fmla="*/ 2761 w 5552"/>
                <a:gd name="T27" fmla="*/ 3670 h 3877"/>
                <a:gd name="T28" fmla="*/ 2318 w 5552"/>
                <a:gd name="T29" fmla="*/ 3822 h 3877"/>
                <a:gd name="T30" fmla="*/ 1085 w 5552"/>
                <a:gd name="T31" fmla="*/ 3339 h 3877"/>
                <a:gd name="T32" fmla="*/ 1142 w 5552"/>
                <a:gd name="T33" fmla="*/ 3179 h 3877"/>
                <a:gd name="T34" fmla="*/ 502 w 5552"/>
                <a:gd name="T35" fmla="*/ 3052 h 3877"/>
                <a:gd name="T36" fmla="*/ 51 w 5552"/>
                <a:gd name="T37" fmla="*/ 2408 h 3877"/>
                <a:gd name="T38" fmla="*/ 210 w 5552"/>
                <a:gd name="T39" fmla="*/ 1180 h 38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52"/>
                <a:gd name="T61" fmla="*/ 0 h 3877"/>
                <a:gd name="T62" fmla="*/ 5552 w 5552"/>
                <a:gd name="T63" fmla="*/ 3877 h 38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52" h="3877">
                  <a:moveTo>
                    <a:pt x="210" y="1180"/>
                  </a:moveTo>
                  <a:cubicBezTo>
                    <a:pt x="297" y="910"/>
                    <a:pt x="382" y="862"/>
                    <a:pt x="573" y="790"/>
                  </a:cubicBezTo>
                  <a:cubicBezTo>
                    <a:pt x="764" y="718"/>
                    <a:pt x="1138" y="815"/>
                    <a:pt x="1354" y="745"/>
                  </a:cubicBezTo>
                  <a:cubicBezTo>
                    <a:pt x="1570" y="675"/>
                    <a:pt x="1665" y="427"/>
                    <a:pt x="1868" y="370"/>
                  </a:cubicBezTo>
                  <a:cubicBezTo>
                    <a:pt x="2071" y="313"/>
                    <a:pt x="2278" y="460"/>
                    <a:pt x="2572" y="400"/>
                  </a:cubicBezTo>
                  <a:cubicBezTo>
                    <a:pt x="2866" y="340"/>
                    <a:pt x="3256" y="0"/>
                    <a:pt x="3633" y="10"/>
                  </a:cubicBezTo>
                  <a:cubicBezTo>
                    <a:pt x="4010" y="20"/>
                    <a:pt x="4566" y="260"/>
                    <a:pt x="4833" y="460"/>
                  </a:cubicBezTo>
                  <a:cubicBezTo>
                    <a:pt x="5100" y="660"/>
                    <a:pt x="5133" y="1003"/>
                    <a:pt x="5238" y="1210"/>
                  </a:cubicBezTo>
                  <a:cubicBezTo>
                    <a:pt x="5343" y="1417"/>
                    <a:pt x="5552" y="1371"/>
                    <a:pt x="5463" y="1705"/>
                  </a:cubicBezTo>
                  <a:cubicBezTo>
                    <a:pt x="5374" y="2039"/>
                    <a:pt x="4911" y="2981"/>
                    <a:pt x="4703" y="3216"/>
                  </a:cubicBezTo>
                  <a:cubicBezTo>
                    <a:pt x="4495" y="3451"/>
                    <a:pt x="4328" y="3069"/>
                    <a:pt x="4217" y="3115"/>
                  </a:cubicBezTo>
                  <a:cubicBezTo>
                    <a:pt x="4106" y="3161"/>
                    <a:pt x="4269" y="3383"/>
                    <a:pt x="4037" y="3491"/>
                  </a:cubicBezTo>
                  <a:cubicBezTo>
                    <a:pt x="3805" y="3599"/>
                    <a:pt x="3039" y="3731"/>
                    <a:pt x="2826" y="3761"/>
                  </a:cubicBezTo>
                  <a:cubicBezTo>
                    <a:pt x="2613" y="3791"/>
                    <a:pt x="2846" y="3660"/>
                    <a:pt x="2761" y="3670"/>
                  </a:cubicBezTo>
                  <a:cubicBezTo>
                    <a:pt x="2676" y="3680"/>
                    <a:pt x="2597" y="3877"/>
                    <a:pt x="2318" y="3822"/>
                  </a:cubicBezTo>
                  <a:cubicBezTo>
                    <a:pt x="2039" y="3767"/>
                    <a:pt x="1281" y="3446"/>
                    <a:pt x="1085" y="3339"/>
                  </a:cubicBezTo>
                  <a:cubicBezTo>
                    <a:pt x="889" y="3232"/>
                    <a:pt x="1239" y="3227"/>
                    <a:pt x="1142" y="3179"/>
                  </a:cubicBezTo>
                  <a:cubicBezTo>
                    <a:pt x="1045" y="3131"/>
                    <a:pt x="684" y="3180"/>
                    <a:pt x="502" y="3052"/>
                  </a:cubicBezTo>
                  <a:cubicBezTo>
                    <a:pt x="320" y="2924"/>
                    <a:pt x="102" y="2717"/>
                    <a:pt x="51" y="2408"/>
                  </a:cubicBezTo>
                  <a:cubicBezTo>
                    <a:pt x="0" y="2099"/>
                    <a:pt x="123" y="1450"/>
                    <a:pt x="210" y="1180"/>
                  </a:cubicBez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rgbClr val="FBD4B4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4" name="Freeform 642"/>
            <p:cNvSpPr>
              <a:spLocks/>
            </p:cNvSpPr>
            <p:nvPr/>
          </p:nvSpPr>
          <p:spPr bwMode="auto">
            <a:xfrm>
              <a:off x="10833" y="7593"/>
              <a:ext cx="3443" cy="1221"/>
            </a:xfrm>
            <a:custGeom>
              <a:avLst/>
              <a:gdLst>
                <a:gd name="T0" fmla="*/ 101 w 3443"/>
                <a:gd name="T1" fmla="*/ 372 h 1221"/>
                <a:gd name="T2" fmla="*/ 452 w 3443"/>
                <a:gd name="T3" fmla="*/ 672 h 1221"/>
                <a:gd name="T4" fmla="*/ 251 w 3443"/>
                <a:gd name="T5" fmla="*/ 1086 h 1221"/>
                <a:gd name="T6" fmla="*/ 452 w 3443"/>
                <a:gd name="T7" fmla="*/ 732 h 1221"/>
                <a:gd name="T8" fmla="*/ 661 w 3443"/>
                <a:gd name="T9" fmla="*/ 1203 h 1221"/>
                <a:gd name="T10" fmla="*/ 817 w 3443"/>
                <a:gd name="T11" fmla="*/ 837 h 1221"/>
                <a:gd name="T12" fmla="*/ 1609 w 3443"/>
                <a:gd name="T13" fmla="*/ 1203 h 1221"/>
                <a:gd name="T14" fmla="*/ 1507 w 3443"/>
                <a:gd name="T15" fmla="*/ 732 h 1221"/>
                <a:gd name="T16" fmla="*/ 2707 w 3443"/>
                <a:gd name="T17" fmla="*/ 1086 h 1221"/>
                <a:gd name="T18" fmla="*/ 2466 w 3443"/>
                <a:gd name="T19" fmla="*/ 612 h 1221"/>
                <a:gd name="T20" fmla="*/ 3367 w 3443"/>
                <a:gd name="T21" fmla="*/ 492 h 1221"/>
                <a:gd name="T22" fmla="*/ 2923 w 3443"/>
                <a:gd name="T23" fmla="*/ 27 h 1221"/>
                <a:gd name="T24" fmla="*/ 2552 w 3443"/>
                <a:gd name="T25" fmla="*/ 327 h 1221"/>
                <a:gd name="T26" fmla="*/ 1647 w 3443"/>
                <a:gd name="T27" fmla="*/ 12 h 1221"/>
                <a:gd name="T28" fmla="*/ 1764 w 3443"/>
                <a:gd name="T29" fmla="*/ 342 h 1221"/>
                <a:gd name="T30" fmla="*/ 979 w 3443"/>
                <a:gd name="T31" fmla="*/ 87 h 1221"/>
                <a:gd name="T32" fmla="*/ 1059 w 3443"/>
                <a:gd name="T33" fmla="*/ 567 h 1221"/>
                <a:gd name="T34" fmla="*/ 101 w 3443"/>
                <a:gd name="T35" fmla="*/ 372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3"/>
                <a:gd name="T55" fmla="*/ 0 h 1221"/>
                <a:gd name="T56" fmla="*/ 3443 w 3443"/>
                <a:gd name="T57" fmla="*/ 1221 h 12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3" h="1221">
                  <a:moveTo>
                    <a:pt x="101" y="372"/>
                  </a:moveTo>
                  <a:cubicBezTo>
                    <a:pt x="0" y="389"/>
                    <a:pt x="427" y="553"/>
                    <a:pt x="452" y="672"/>
                  </a:cubicBezTo>
                  <a:cubicBezTo>
                    <a:pt x="477" y="791"/>
                    <a:pt x="251" y="1076"/>
                    <a:pt x="251" y="1086"/>
                  </a:cubicBezTo>
                  <a:cubicBezTo>
                    <a:pt x="251" y="1096"/>
                    <a:pt x="384" y="713"/>
                    <a:pt x="452" y="732"/>
                  </a:cubicBezTo>
                  <a:cubicBezTo>
                    <a:pt x="520" y="751"/>
                    <a:pt x="600" y="1186"/>
                    <a:pt x="661" y="1203"/>
                  </a:cubicBezTo>
                  <a:cubicBezTo>
                    <a:pt x="722" y="1220"/>
                    <a:pt x="659" y="837"/>
                    <a:pt x="817" y="837"/>
                  </a:cubicBezTo>
                  <a:cubicBezTo>
                    <a:pt x="975" y="837"/>
                    <a:pt x="1494" y="1221"/>
                    <a:pt x="1609" y="1203"/>
                  </a:cubicBezTo>
                  <a:cubicBezTo>
                    <a:pt x="1724" y="1185"/>
                    <a:pt x="1324" y="751"/>
                    <a:pt x="1507" y="732"/>
                  </a:cubicBezTo>
                  <a:cubicBezTo>
                    <a:pt x="1690" y="713"/>
                    <a:pt x="2547" y="1106"/>
                    <a:pt x="2707" y="1086"/>
                  </a:cubicBezTo>
                  <a:cubicBezTo>
                    <a:pt x="2867" y="1066"/>
                    <a:pt x="2356" y="711"/>
                    <a:pt x="2466" y="612"/>
                  </a:cubicBezTo>
                  <a:cubicBezTo>
                    <a:pt x="2576" y="513"/>
                    <a:pt x="3291" y="589"/>
                    <a:pt x="3367" y="492"/>
                  </a:cubicBezTo>
                  <a:cubicBezTo>
                    <a:pt x="3443" y="395"/>
                    <a:pt x="3059" y="54"/>
                    <a:pt x="2923" y="27"/>
                  </a:cubicBezTo>
                  <a:cubicBezTo>
                    <a:pt x="2787" y="0"/>
                    <a:pt x="2765" y="329"/>
                    <a:pt x="2552" y="327"/>
                  </a:cubicBezTo>
                  <a:cubicBezTo>
                    <a:pt x="2339" y="325"/>
                    <a:pt x="1778" y="9"/>
                    <a:pt x="1647" y="12"/>
                  </a:cubicBezTo>
                  <a:cubicBezTo>
                    <a:pt x="1516" y="15"/>
                    <a:pt x="1875" y="329"/>
                    <a:pt x="1764" y="342"/>
                  </a:cubicBezTo>
                  <a:cubicBezTo>
                    <a:pt x="1653" y="355"/>
                    <a:pt x="1097" y="49"/>
                    <a:pt x="979" y="87"/>
                  </a:cubicBezTo>
                  <a:cubicBezTo>
                    <a:pt x="861" y="125"/>
                    <a:pt x="1197" y="525"/>
                    <a:pt x="1059" y="567"/>
                  </a:cubicBezTo>
                  <a:cubicBezTo>
                    <a:pt x="921" y="609"/>
                    <a:pt x="202" y="355"/>
                    <a:pt x="101" y="372"/>
                  </a:cubicBez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7470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5" name="Oval 643"/>
            <p:cNvSpPr>
              <a:spLocks noChangeArrowheads="1"/>
            </p:cNvSpPr>
            <p:nvPr/>
          </p:nvSpPr>
          <p:spPr bwMode="auto">
            <a:xfrm>
              <a:off x="10971" y="8313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6" name="Oval 644"/>
            <p:cNvSpPr>
              <a:spLocks noChangeArrowheads="1"/>
            </p:cNvSpPr>
            <p:nvPr/>
          </p:nvSpPr>
          <p:spPr bwMode="auto">
            <a:xfrm>
              <a:off x="11230" y="768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7" name="Oval 645"/>
            <p:cNvSpPr>
              <a:spLocks noChangeArrowheads="1"/>
            </p:cNvSpPr>
            <p:nvPr/>
          </p:nvSpPr>
          <p:spPr bwMode="auto">
            <a:xfrm>
              <a:off x="10796" y="80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8" name="Oval 646"/>
            <p:cNvSpPr>
              <a:spLocks noChangeArrowheads="1"/>
            </p:cNvSpPr>
            <p:nvPr/>
          </p:nvSpPr>
          <p:spPr bwMode="auto">
            <a:xfrm>
              <a:off x="10464" y="806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9" name="Oval 647"/>
            <p:cNvSpPr>
              <a:spLocks noChangeArrowheads="1"/>
            </p:cNvSpPr>
            <p:nvPr/>
          </p:nvSpPr>
          <p:spPr bwMode="auto">
            <a:xfrm>
              <a:off x="11435" y="912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0" name="Oval 648"/>
            <p:cNvSpPr>
              <a:spLocks noChangeArrowheads="1"/>
            </p:cNvSpPr>
            <p:nvPr/>
          </p:nvSpPr>
          <p:spPr bwMode="auto">
            <a:xfrm>
              <a:off x="10620" y="836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1" name="Oval 649"/>
            <p:cNvSpPr>
              <a:spLocks noChangeArrowheads="1"/>
            </p:cNvSpPr>
            <p:nvPr/>
          </p:nvSpPr>
          <p:spPr bwMode="auto">
            <a:xfrm>
              <a:off x="10845" y="754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2" name="Oval 650"/>
            <p:cNvSpPr>
              <a:spLocks noChangeArrowheads="1"/>
            </p:cNvSpPr>
            <p:nvPr/>
          </p:nvSpPr>
          <p:spPr bwMode="auto">
            <a:xfrm>
              <a:off x="10732" y="773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3" name="Oval 651"/>
            <p:cNvSpPr>
              <a:spLocks noChangeArrowheads="1"/>
            </p:cNvSpPr>
            <p:nvPr/>
          </p:nvSpPr>
          <p:spPr bwMode="auto">
            <a:xfrm>
              <a:off x="11812" y="8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4" name="Oval 652"/>
            <p:cNvSpPr>
              <a:spLocks noChangeArrowheads="1"/>
            </p:cNvSpPr>
            <p:nvPr/>
          </p:nvSpPr>
          <p:spPr bwMode="auto">
            <a:xfrm>
              <a:off x="11342" y="873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5" name="Oval 653"/>
            <p:cNvSpPr>
              <a:spLocks noChangeArrowheads="1"/>
            </p:cNvSpPr>
            <p:nvPr/>
          </p:nvSpPr>
          <p:spPr bwMode="auto">
            <a:xfrm>
              <a:off x="11251" y="856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6" name="Oval 654"/>
            <p:cNvSpPr>
              <a:spLocks noChangeArrowheads="1"/>
            </p:cNvSpPr>
            <p:nvPr/>
          </p:nvSpPr>
          <p:spPr bwMode="auto">
            <a:xfrm>
              <a:off x="10964" y="87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7" name="Oval 655"/>
            <p:cNvSpPr>
              <a:spLocks noChangeArrowheads="1"/>
            </p:cNvSpPr>
            <p:nvPr/>
          </p:nvSpPr>
          <p:spPr bwMode="auto">
            <a:xfrm>
              <a:off x="11482" y="792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8" name="Oval 656"/>
            <p:cNvSpPr>
              <a:spLocks noChangeArrowheads="1"/>
            </p:cNvSpPr>
            <p:nvPr/>
          </p:nvSpPr>
          <p:spPr bwMode="auto">
            <a:xfrm>
              <a:off x="11713" y="753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9" name="Oval 657"/>
            <p:cNvSpPr>
              <a:spLocks noChangeArrowheads="1"/>
            </p:cNvSpPr>
            <p:nvPr/>
          </p:nvSpPr>
          <p:spPr bwMode="auto">
            <a:xfrm>
              <a:off x="11710" y="860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0" name="Oval 658"/>
            <p:cNvSpPr>
              <a:spLocks noChangeArrowheads="1"/>
            </p:cNvSpPr>
            <p:nvPr/>
          </p:nvSpPr>
          <p:spPr bwMode="auto">
            <a:xfrm>
              <a:off x="11994" y="875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1" name="Oval 659"/>
            <p:cNvSpPr>
              <a:spLocks noChangeArrowheads="1"/>
            </p:cNvSpPr>
            <p:nvPr/>
          </p:nvSpPr>
          <p:spPr bwMode="auto">
            <a:xfrm>
              <a:off x="11204" y="897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2" name="Oval 660"/>
            <p:cNvSpPr>
              <a:spLocks noChangeArrowheads="1"/>
            </p:cNvSpPr>
            <p:nvPr/>
          </p:nvSpPr>
          <p:spPr bwMode="auto">
            <a:xfrm>
              <a:off x="11076" y="783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3" name="Oval 661"/>
            <p:cNvSpPr>
              <a:spLocks noChangeArrowheads="1"/>
            </p:cNvSpPr>
            <p:nvPr/>
          </p:nvSpPr>
          <p:spPr bwMode="auto">
            <a:xfrm>
              <a:off x="10577" y="89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4" name="Oval 662"/>
            <p:cNvSpPr>
              <a:spLocks noChangeArrowheads="1"/>
            </p:cNvSpPr>
            <p:nvPr/>
          </p:nvSpPr>
          <p:spPr bwMode="auto">
            <a:xfrm>
              <a:off x="10352" y="84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5" name="Oval 663"/>
            <p:cNvSpPr>
              <a:spLocks noChangeArrowheads="1"/>
            </p:cNvSpPr>
            <p:nvPr/>
          </p:nvSpPr>
          <p:spPr bwMode="auto">
            <a:xfrm>
              <a:off x="10846" y="897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6" name="Oval 664"/>
            <p:cNvSpPr>
              <a:spLocks noChangeArrowheads="1"/>
            </p:cNvSpPr>
            <p:nvPr/>
          </p:nvSpPr>
          <p:spPr bwMode="auto">
            <a:xfrm>
              <a:off x="11684" y="89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7" name="Oval 665"/>
            <p:cNvSpPr>
              <a:spLocks noChangeArrowheads="1"/>
            </p:cNvSpPr>
            <p:nvPr/>
          </p:nvSpPr>
          <p:spPr bwMode="auto">
            <a:xfrm>
              <a:off x="11470" y="75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8" name="Oval 666"/>
            <p:cNvSpPr>
              <a:spLocks noChangeArrowheads="1"/>
            </p:cNvSpPr>
            <p:nvPr/>
          </p:nvSpPr>
          <p:spPr bwMode="auto">
            <a:xfrm>
              <a:off x="13072" y="8995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9" name="Oval 667"/>
            <p:cNvSpPr>
              <a:spLocks noChangeArrowheads="1"/>
            </p:cNvSpPr>
            <p:nvPr/>
          </p:nvSpPr>
          <p:spPr bwMode="auto">
            <a:xfrm>
              <a:off x="13072" y="86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0" name="Oval 668"/>
            <p:cNvSpPr>
              <a:spLocks noChangeArrowheads="1"/>
            </p:cNvSpPr>
            <p:nvPr/>
          </p:nvSpPr>
          <p:spPr bwMode="auto">
            <a:xfrm>
              <a:off x="12638" y="896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1" name="Oval 669"/>
            <p:cNvSpPr>
              <a:spLocks noChangeArrowheads="1"/>
            </p:cNvSpPr>
            <p:nvPr/>
          </p:nvSpPr>
          <p:spPr bwMode="auto">
            <a:xfrm>
              <a:off x="12306" y="899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2" name="Oval 670"/>
            <p:cNvSpPr>
              <a:spLocks noChangeArrowheads="1"/>
            </p:cNvSpPr>
            <p:nvPr/>
          </p:nvSpPr>
          <p:spPr bwMode="auto">
            <a:xfrm>
              <a:off x="13418" y="917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3" name="Oval 671"/>
            <p:cNvSpPr>
              <a:spLocks noChangeArrowheads="1"/>
            </p:cNvSpPr>
            <p:nvPr/>
          </p:nvSpPr>
          <p:spPr bwMode="auto">
            <a:xfrm>
              <a:off x="12462" y="945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4" name="Oval 672"/>
            <p:cNvSpPr>
              <a:spLocks noChangeArrowheads="1"/>
            </p:cNvSpPr>
            <p:nvPr/>
          </p:nvSpPr>
          <p:spPr bwMode="auto">
            <a:xfrm>
              <a:off x="12687" y="8465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5" name="Oval 673"/>
            <p:cNvSpPr>
              <a:spLocks noChangeArrowheads="1"/>
            </p:cNvSpPr>
            <p:nvPr/>
          </p:nvSpPr>
          <p:spPr bwMode="auto">
            <a:xfrm>
              <a:off x="12574" y="866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6" name="Oval 674"/>
            <p:cNvSpPr>
              <a:spLocks noChangeArrowheads="1"/>
            </p:cNvSpPr>
            <p:nvPr/>
          </p:nvSpPr>
          <p:spPr bwMode="auto">
            <a:xfrm>
              <a:off x="13658" y="941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7" name="Oval 675"/>
            <p:cNvSpPr>
              <a:spLocks noChangeArrowheads="1"/>
            </p:cNvSpPr>
            <p:nvPr/>
          </p:nvSpPr>
          <p:spPr bwMode="auto">
            <a:xfrm>
              <a:off x="12878" y="926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8" name="Oval 676"/>
            <p:cNvSpPr>
              <a:spLocks noChangeArrowheads="1"/>
            </p:cNvSpPr>
            <p:nvPr/>
          </p:nvSpPr>
          <p:spPr bwMode="auto">
            <a:xfrm>
              <a:off x="13184" y="945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9" name="Oval 677"/>
            <p:cNvSpPr>
              <a:spLocks noChangeArrowheads="1"/>
            </p:cNvSpPr>
            <p:nvPr/>
          </p:nvSpPr>
          <p:spPr bwMode="auto">
            <a:xfrm>
              <a:off x="12806" y="96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0" name="Oval 678"/>
            <p:cNvSpPr>
              <a:spLocks noChangeArrowheads="1"/>
            </p:cNvSpPr>
            <p:nvPr/>
          </p:nvSpPr>
          <p:spPr bwMode="auto">
            <a:xfrm>
              <a:off x="13312" y="88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1" name="Oval 679"/>
            <p:cNvSpPr>
              <a:spLocks noChangeArrowheads="1"/>
            </p:cNvSpPr>
            <p:nvPr/>
          </p:nvSpPr>
          <p:spPr bwMode="auto">
            <a:xfrm>
              <a:off x="13552" y="871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2" name="Oval 680"/>
            <p:cNvSpPr>
              <a:spLocks noChangeArrowheads="1"/>
            </p:cNvSpPr>
            <p:nvPr/>
          </p:nvSpPr>
          <p:spPr bwMode="auto">
            <a:xfrm>
              <a:off x="13552" y="95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3" name="Oval 681"/>
            <p:cNvSpPr>
              <a:spLocks noChangeArrowheads="1"/>
            </p:cNvSpPr>
            <p:nvPr/>
          </p:nvSpPr>
          <p:spPr bwMode="auto">
            <a:xfrm>
              <a:off x="13552" y="90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4" name="Oval 682"/>
            <p:cNvSpPr>
              <a:spLocks noChangeArrowheads="1"/>
            </p:cNvSpPr>
            <p:nvPr/>
          </p:nvSpPr>
          <p:spPr bwMode="auto">
            <a:xfrm>
              <a:off x="13046" y="98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5" name="Oval 683"/>
            <p:cNvSpPr>
              <a:spLocks noChangeArrowheads="1"/>
            </p:cNvSpPr>
            <p:nvPr/>
          </p:nvSpPr>
          <p:spPr bwMode="auto">
            <a:xfrm>
              <a:off x="12918" y="8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6" name="Oval 684"/>
            <p:cNvSpPr>
              <a:spLocks noChangeArrowheads="1"/>
            </p:cNvSpPr>
            <p:nvPr/>
          </p:nvSpPr>
          <p:spPr bwMode="auto">
            <a:xfrm>
              <a:off x="12419" y="988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7" name="Oval 685"/>
            <p:cNvSpPr>
              <a:spLocks noChangeArrowheads="1"/>
            </p:cNvSpPr>
            <p:nvPr/>
          </p:nvSpPr>
          <p:spPr bwMode="auto">
            <a:xfrm>
              <a:off x="12194" y="938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8" name="Oval 686"/>
            <p:cNvSpPr>
              <a:spLocks noChangeArrowheads="1"/>
            </p:cNvSpPr>
            <p:nvPr/>
          </p:nvSpPr>
          <p:spPr bwMode="auto">
            <a:xfrm>
              <a:off x="12688" y="98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9" name="Oval 687"/>
            <p:cNvSpPr>
              <a:spLocks noChangeArrowheads="1"/>
            </p:cNvSpPr>
            <p:nvPr/>
          </p:nvSpPr>
          <p:spPr bwMode="auto">
            <a:xfrm>
              <a:off x="13243" y="97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0" name="Oval 688"/>
            <p:cNvSpPr>
              <a:spLocks noChangeArrowheads="1"/>
            </p:cNvSpPr>
            <p:nvPr/>
          </p:nvSpPr>
          <p:spPr bwMode="auto">
            <a:xfrm>
              <a:off x="13546" y="82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1" name="Oval 689"/>
            <p:cNvSpPr>
              <a:spLocks noChangeArrowheads="1"/>
            </p:cNvSpPr>
            <p:nvPr/>
          </p:nvSpPr>
          <p:spPr bwMode="auto">
            <a:xfrm>
              <a:off x="13693" y="703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2" name="Oval 690"/>
            <p:cNvSpPr>
              <a:spLocks noChangeArrowheads="1"/>
            </p:cNvSpPr>
            <p:nvPr/>
          </p:nvSpPr>
          <p:spPr bwMode="auto">
            <a:xfrm>
              <a:off x="13693" y="66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3" name="Oval 691"/>
            <p:cNvSpPr>
              <a:spLocks noChangeArrowheads="1"/>
            </p:cNvSpPr>
            <p:nvPr/>
          </p:nvSpPr>
          <p:spPr bwMode="auto">
            <a:xfrm>
              <a:off x="13259" y="700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4" name="Oval 692"/>
            <p:cNvSpPr>
              <a:spLocks noChangeArrowheads="1"/>
            </p:cNvSpPr>
            <p:nvPr/>
          </p:nvSpPr>
          <p:spPr bwMode="auto">
            <a:xfrm>
              <a:off x="12927" y="702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5" name="Oval 693"/>
            <p:cNvSpPr>
              <a:spLocks noChangeArrowheads="1"/>
            </p:cNvSpPr>
            <p:nvPr/>
          </p:nvSpPr>
          <p:spPr bwMode="auto">
            <a:xfrm>
              <a:off x="14039" y="721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6" name="Oval 694"/>
            <p:cNvSpPr>
              <a:spLocks noChangeArrowheads="1"/>
            </p:cNvSpPr>
            <p:nvPr/>
          </p:nvSpPr>
          <p:spPr bwMode="auto">
            <a:xfrm>
              <a:off x="13083" y="74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7" name="Oval 695"/>
            <p:cNvSpPr>
              <a:spLocks noChangeArrowheads="1"/>
            </p:cNvSpPr>
            <p:nvPr/>
          </p:nvSpPr>
          <p:spPr bwMode="auto">
            <a:xfrm>
              <a:off x="13308" y="650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8" name="Oval 696"/>
            <p:cNvSpPr>
              <a:spLocks noChangeArrowheads="1"/>
            </p:cNvSpPr>
            <p:nvPr/>
          </p:nvSpPr>
          <p:spPr bwMode="auto">
            <a:xfrm>
              <a:off x="13195" y="669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9" name="Oval 697"/>
            <p:cNvSpPr>
              <a:spLocks noChangeArrowheads="1"/>
            </p:cNvSpPr>
            <p:nvPr/>
          </p:nvSpPr>
          <p:spPr bwMode="auto">
            <a:xfrm>
              <a:off x="14279" y="745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0" name="Oval 698"/>
            <p:cNvSpPr>
              <a:spLocks noChangeArrowheads="1"/>
            </p:cNvSpPr>
            <p:nvPr/>
          </p:nvSpPr>
          <p:spPr bwMode="auto">
            <a:xfrm>
              <a:off x="14390" y="798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1" name="Oval 699"/>
            <p:cNvSpPr>
              <a:spLocks noChangeArrowheads="1"/>
            </p:cNvSpPr>
            <p:nvPr/>
          </p:nvSpPr>
          <p:spPr bwMode="auto">
            <a:xfrm>
              <a:off x="13805" y="748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2" name="Oval 700"/>
            <p:cNvSpPr>
              <a:spLocks noChangeArrowheads="1"/>
            </p:cNvSpPr>
            <p:nvPr/>
          </p:nvSpPr>
          <p:spPr bwMode="auto">
            <a:xfrm>
              <a:off x="12432" y="69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3" name="Oval 701"/>
            <p:cNvSpPr>
              <a:spLocks noChangeArrowheads="1"/>
            </p:cNvSpPr>
            <p:nvPr/>
          </p:nvSpPr>
          <p:spPr bwMode="auto">
            <a:xfrm>
              <a:off x="13933" y="688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4" name="Oval 702"/>
            <p:cNvSpPr>
              <a:spLocks noChangeArrowheads="1"/>
            </p:cNvSpPr>
            <p:nvPr/>
          </p:nvSpPr>
          <p:spPr bwMode="auto">
            <a:xfrm>
              <a:off x="14173" y="674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5" name="Oval 703"/>
            <p:cNvSpPr>
              <a:spLocks noChangeArrowheads="1"/>
            </p:cNvSpPr>
            <p:nvPr/>
          </p:nvSpPr>
          <p:spPr bwMode="auto">
            <a:xfrm>
              <a:off x="14173" y="75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6" name="Oval 704"/>
            <p:cNvSpPr>
              <a:spLocks noChangeArrowheads="1"/>
            </p:cNvSpPr>
            <p:nvPr/>
          </p:nvSpPr>
          <p:spPr bwMode="auto">
            <a:xfrm>
              <a:off x="14173" y="71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7" name="Oval 705"/>
            <p:cNvSpPr>
              <a:spLocks noChangeArrowheads="1"/>
            </p:cNvSpPr>
            <p:nvPr/>
          </p:nvSpPr>
          <p:spPr bwMode="auto">
            <a:xfrm>
              <a:off x="13786" y="83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" name="Oval 706"/>
            <p:cNvSpPr>
              <a:spLocks noChangeArrowheads="1"/>
            </p:cNvSpPr>
            <p:nvPr/>
          </p:nvSpPr>
          <p:spPr bwMode="auto">
            <a:xfrm>
              <a:off x="13539" y="67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" name="Oval 707"/>
            <p:cNvSpPr>
              <a:spLocks noChangeArrowheads="1"/>
            </p:cNvSpPr>
            <p:nvPr/>
          </p:nvSpPr>
          <p:spPr bwMode="auto">
            <a:xfrm>
              <a:off x="12283" y="754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" name="Oval 708"/>
            <p:cNvSpPr>
              <a:spLocks noChangeArrowheads="1"/>
            </p:cNvSpPr>
            <p:nvPr/>
          </p:nvSpPr>
          <p:spPr bwMode="auto">
            <a:xfrm>
              <a:off x="12815" y="742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" name="Oval 709"/>
            <p:cNvSpPr>
              <a:spLocks noChangeArrowheads="1"/>
            </p:cNvSpPr>
            <p:nvPr/>
          </p:nvSpPr>
          <p:spPr bwMode="auto">
            <a:xfrm>
              <a:off x="13289" y="73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" name="Oval 710"/>
            <p:cNvSpPr>
              <a:spLocks noChangeArrowheads="1"/>
            </p:cNvSpPr>
            <p:nvPr/>
          </p:nvSpPr>
          <p:spPr bwMode="auto">
            <a:xfrm>
              <a:off x="14147" y="82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" name="Oval 711"/>
            <p:cNvSpPr>
              <a:spLocks noChangeArrowheads="1"/>
            </p:cNvSpPr>
            <p:nvPr/>
          </p:nvSpPr>
          <p:spPr bwMode="auto">
            <a:xfrm>
              <a:off x="14390" y="703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4" name="Oval 712"/>
            <p:cNvSpPr>
              <a:spLocks noChangeArrowheads="1"/>
            </p:cNvSpPr>
            <p:nvPr/>
          </p:nvSpPr>
          <p:spPr bwMode="auto">
            <a:xfrm>
              <a:off x="14449" y="8458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5" name="Oval 713"/>
            <p:cNvSpPr>
              <a:spLocks noChangeArrowheads="1"/>
            </p:cNvSpPr>
            <p:nvPr/>
          </p:nvSpPr>
          <p:spPr bwMode="auto">
            <a:xfrm>
              <a:off x="14449" y="80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6" name="Oval 714"/>
            <p:cNvSpPr>
              <a:spLocks noChangeArrowheads="1"/>
            </p:cNvSpPr>
            <p:nvPr/>
          </p:nvSpPr>
          <p:spPr bwMode="auto">
            <a:xfrm>
              <a:off x="14015" y="84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7" name="Oval 715"/>
            <p:cNvSpPr>
              <a:spLocks noChangeArrowheads="1"/>
            </p:cNvSpPr>
            <p:nvPr/>
          </p:nvSpPr>
          <p:spPr bwMode="auto">
            <a:xfrm>
              <a:off x="13683" y="84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8" name="Oval 716"/>
            <p:cNvSpPr>
              <a:spLocks noChangeArrowheads="1"/>
            </p:cNvSpPr>
            <p:nvPr/>
          </p:nvSpPr>
          <p:spPr bwMode="auto">
            <a:xfrm>
              <a:off x="14795" y="864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9" name="Oval 717"/>
            <p:cNvSpPr>
              <a:spLocks noChangeArrowheads="1"/>
            </p:cNvSpPr>
            <p:nvPr/>
          </p:nvSpPr>
          <p:spPr bwMode="auto">
            <a:xfrm>
              <a:off x="13839" y="89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0" name="Oval 718"/>
            <p:cNvSpPr>
              <a:spLocks noChangeArrowheads="1"/>
            </p:cNvSpPr>
            <p:nvPr/>
          </p:nvSpPr>
          <p:spPr bwMode="auto">
            <a:xfrm>
              <a:off x="14218" y="7807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1" name="Oval 719"/>
            <p:cNvSpPr>
              <a:spLocks noChangeArrowheads="1"/>
            </p:cNvSpPr>
            <p:nvPr/>
          </p:nvSpPr>
          <p:spPr bwMode="auto">
            <a:xfrm>
              <a:off x="13951" y="812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2" name="Oval 720"/>
            <p:cNvSpPr>
              <a:spLocks noChangeArrowheads="1"/>
            </p:cNvSpPr>
            <p:nvPr/>
          </p:nvSpPr>
          <p:spPr bwMode="auto">
            <a:xfrm>
              <a:off x="14627" y="88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3" name="Oval 721"/>
            <p:cNvSpPr>
              <a:spLocks noChangeArrowheads="1"/>
            </p:cNvSpPr>
            <p:nvPr/>
          </p:nvSpPr>
          <p:spPr bwMode="auto">
            <a:xfrm>
              <a:off x="14561" y="912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4" name="Oval 722"/>
            <p:cNvSpPr>
              <a:spLocks noChangeArrowheads="1"/>
            </p:cNvSpPr>
            <p:nvPr/>
          </p:nvSpPr>
          <p:spPr bwMode="auto">
            <a:xfrm>
              <a:off x="14259" y="871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5" name="Oval 723"/>
            <p:cNvSpPr>
              <a:spLocks noChangeArrowheads="1"/>
            </p:cNvSpPr>
            <p:nvPr/>
          </p:nvSpPr>
          <p:spPr bwMode="auto">
            <a:xfrm>
              <a:off x="14183" y="912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6" name="Oval 724"/>
            <p:cNvSpPr>
              <a:spLocks noChangeArrowheads="1"/>
            </p:cNvSpPr>
            <p:nvPr/>
          </p:nvSpPr>
          <p:spPr bwMode="auto">
            <a:xfrm>
              <a:off x="14689" y="831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7" name="Oval 725"/>
            <p:cNvSpPr>
              <a:spLocks noChangeArrowheads="1"/>
            </p:cNvSpPr>
            <p:nvPr/>
          </p:nvSpPr>
          <p:spPr bwMode="auto">
            <a:xfrm>
              <a:off x="14929" y="81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8" name="Oval 726"/>
            <p:cNvSpPr>
              <a:spLocks noChangeArrowheads="1"/>
            </p:cNvSpPr>
            <p:nvPr/>
          </p:nvSpPr>
          <p:spPr bwMode="auto">
            <a:xfrm>
              <a:off x="14015" y="866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9" name="Oval 727"/>
            <p:cNvSpPr>
              <a:spLocks noChangeArrowheads="1"/>
            </p:cNvSpPr>
            <p:nvPr/>
          </p:nvSpPr>
          <p:spPr bwMode="auto">
            <a:xfrm>
              <a:off x="14929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0" name="Oval 728"/>
            <p:cNvSpPr>
              <a:spLocks noChangeArrowheads="1"/>
            </p:cNvSpPr>
            <p:nvPr/>
          </p:nvSpPr>
          <p:spPr bwMode="auto">
            <a:xfrm>
              <a:off x="14423" y="936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1" name="Oval 729"/>
            <p:cNvSpPr>
              <a:spLocks noChangeArrowheads="1"/>
            </p:cNvSpPr>
            <p:nvPr/>
          </p:nvSpPr>
          <p:spPr bwMode="auto">
            <a:xfrm>
              <a:off x="14295" y="82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2" name="Oval 730"/>
            <p:cNvSpPr>
              <a:spLocks noChangeArrowheads="1"/>
            </p:cNvSpPr>
            <p:nvPr/>
          </p:nvSpPr>
          <p:spPr bwMode="auto">
            <a:xfrm>
              <a:off x="13796" y="93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3" name="Oval 731"/>
            <p:cNvSpPr>
              <a:spLocks noChangeArrowheads="1"/>
            </p:cNvSpPr>
            <p:nvPr/>
          </p:nvSpPr>
          <p:spPr bwMode="auto">
            <a:xfrm>
              <a:off x="13571" y="884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4" name="Oval 732"/>
            <p:cNvSpPr>
              <a:spLocks noChangeArrowheads="1"/>
            </p:cNvSpPr>
            <p:nvPr/>
          </p:nvSpPr>
          <p:spPr bwMode="auto">
            <a:xfrm>
              <a:off x="14065" y="936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5" name="Oval 733"/>
            <p:cNvSpPr>
              <a:spLocks noChangeArrowheads="1"/>
            </p:cNvSpPr>
            <p:nvPr/>
          </p:nvSpPr>
          <p:spPr bwMode="auto">
            <a:xfrm>
              <a:off x="14413" y="903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6" name="Oval 734"/>
            <p:cNvSpPr>
              <a:spLocks noChangeArrowheads="1"/>
            </p:cNvSpPr>
            <p:nvPr/>
          </p:nvSpPr>
          <p:spPr bwMode="auto">
            <a:xfrm>
              <a:off x="14689" y="79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7" name="Oval 735"/>
            <p:cNvSpPr>
              <a:spLocks noChangeArrowheads="1"/>
            </p:cNvSpPr>
            <p:nvPr/>
          </p:nvSpPr>
          <p:spPr bwMode="auto">
            <a:xfrm>
              <a:off x="11648" y="913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8" name="Oval 736"/>
            <p:cNvSpPr>
              <a:spLocks noChangeArrowheads="1"/>
            </p:cNvSpPr>
            <p:nvPr/>
          </p:nvSpPr>
          <p:spPr bwMode="auto">
            <a:xfrm>
              <a:off x="11648" y="875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9" name="Oval 737"/>
            <p:cNvSpPr>
              <a:spLocks noChangeArrowheads="1"/>
            </p:cNvSpPr>
            <p:nvPr/>
          </p:nvSpPr>
          <p:spPr bwMode="auto">
            <a:xfrm>
              <a:off x="11214" y="910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0" name="Oval 738"/>
            <p:cNvSpPr>
              <a:spLocks noChangeArrowheads="1"/>
            </p:cNvSpPr>
            <p:nvPr/>
          </p:nvSpPr>
          <p:spPr bwMode="auto">
            <a:xfrm>
              <a:off x="10882" y="913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1" name="Oval 739"/>
            <p:cNvSpPr>
              <a:spLocks noChangeArrowheads="1"/>
            </p:cNvSpPr>
            <p:nvPr/>
          </p:nvSpPr>
          <p:spPr bwMode="auto">
            <a:xfrm>
              <a:off x="11994" y="932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2" name="Oval 740"/>
            <p:cNvSpPr>
              <a:spLocks noChangeArrowheads="1"/>
            </p:cNvSpPr>
            <p:nvPr/>
          </p:nvSpPr>
          <p:spPr bwMode="auto">
            <a:xfrm>
              <a:off x="11038" y="95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3" name="Oval 741"/>
            <p:cNvSpPr>
              <a:spLocks noChangeArrowheads="1"/>
            </p:cNvSpPr>
            <p:nvPr/>
          </p:nvSpPr>
          <p:spPr bwMode="auto">
            <a:xfrm>
              <a:off x="11263" y="860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4" name="Oval 742"/>
            <p:cNvSpPr>
              <a:spLocks noChangeArrowheads="1"/>
            </p:cNvSpPr>
            <p:nvPr/>
          </p:nvSpPr>
          <p:spPr bwMode="auto">
            <a:xfrm>
              <a:off x="11150" y="8805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5" name="Oval 743"/>
            <p:cNvSpPr>
              <a:spLocks noChangeArrowheads="1"/>
            </p:cNvSpPr>
            <p:nvPr/>
          </p:nvSpPr>
          <p:spPr bwMode="auto">
            <a:xfrm>
              <a:off x="12234" y="95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6" name="Oval 744"/>
            <p:cNvSpPr>
              <a:spLocks noChangeArrowheads="1"/>
            </p:cNvSpPr>
            <p:nvPr/>
          </p:nvSpPr>
          <p:spPr bwMode="auto">
            <a:xfrm>
              <a:off x="11760" y="980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7" name="Oval 745"/>
            <p:cNvSpPr>
              <a:spLocks noChangeArrowheads="1"/>
            </p:cNvSpPr>
            <p:nvPr/>
          </p:nvSpPr>
          <p:spPr bwMode="auto">
            <a:xfrm>
              <a:off x="11760" y="959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8" name="Oval 746"/>
            <p:cNvSpPr>
              <a:spLocks noChangeArrowheads="1"/>
            </p:cNvSpPr>
            <p:nvPr/>
          </p:nvSpPr>
          <p:spPr bwMode="auto">
            <a:xfrm>
              <a:off x="11330" y="960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9" name="Oval 747"/>
            <p:cNvSpPr>
              <a:spLocks noChangeArrowheads="1"/>
            </p:cNvSpPr>
            <p:nvPr/>
          </p:nvSpPr>
          <p:spPr bwMode="auto">
            <a:xfrm>
              <a:off x="11888" y="899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0" name="Oval 748"/>
            <p:cNvSpPr>
              <a:spLocks noChangeArrowheads="1"/>
            </p:cNvSpPr>
            <p:nvPr/>
          </p:nvSpPr>
          <p:spPr bwMode="auto">
            <a:xfrm>
              <a:off x="12128" y="88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1" name="Oval 749"/>
            <p:cNvSpPr>
              <a:spLocks noChangeArrowheads="1"/>
            </p:cNvSpPr>
            <p:nvPr/>
          </p:nvSpPr>
          <p:spPr bwMode="auto">
            <a:xfrm>
              <a:off x="12128" y="96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2" name="Oval 750"/>
            <p:cNvSpPr>
              <a:spLocks noChangeArrowheads="1"/>
            </p:cNvSpPr>
            <p:nvPr/>
          </p:nvSpPr>
          <p:spPr bwMode="auto">
            <a:xfrm>
              <a:off x="12128" y="923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3" name="Oval 751"/>
            <p:cNvSpPr>
              <a:spLocks noChangeArrowheads="1"/>
            </p:cNvSpPr>
            <p:nvPr/>
          </p:nvSpPr>
          <p:spPr bwMode="auto">
            <a:xfrm>
              <a:off x="11552" y="93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4" name="Oval 752"/>
            <p:cNvSpPr>
              <a:spLocks noChangeArrowheads="1"/>
            </p:cNvSpPr>
            <p:nvPr/>
          </p:nvSpPr>
          <p:spPr bwMode="auto">
            <a:xfrm>
              <a:off x="11494" y="89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5" name="Oval 753"/>
            <p:cNvSpPr>
              <a:spLocks noChangeArrowheads="1"/>
            </p:cNvSpPr>
            <p:nvPr/>
          </p:nvSpPr>
          <p:spPr bwMode="auto">
            <a:xfrm>
              <a:off x="11444" y="96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6" name="Oval 754"/>
            <p:cNvSpPr>
              <a:spLocks noChangeArrowheads="1"/>
            </p:cNvSpPr>
            <p:nvPr/>
          </p:nvSpPr>
          <p:spPr bwMode="auto">
            <a:xfrm>
              <a:off x="10682" y="917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7" name="Oval 755"/>
            <p:cNvSpPr>
              <a:spLocks noChangeArrowheads="1"/>
            </p:cNvSpPr>
            <p:nvPr/>
          </p:nvSpPr>
          <p:spPr bwMode="auto">
            <a:xfrm>
              <a:off x="11316" y="94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8" name="Oval 756"/>
            <p:cNvSpPr>
              <a:spLocks noChangeArrowheads="1"/>
            </p:cNvSpPr>
            <p:nvPr/>
          </p:nvSpPr>
          <p:spPr bwMode="auto">
            <a:xfrm>
              <a:off x="12122" y="98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9" name="Oval 757"/>
            <p:cNvSpPr>
              <a:spLocks noChangeArrowheads="1"/>
            </p:cNvSpPr>
            <p:nvPr/>
          </p:nvSpPr>
          <p:spPr bwMode="auto">
            <a:xfrm>
              <a:off x="11888" y="860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0" name="Oval 758"/>
            <p:cNvSpPr>
              <a:spLocks noChangeArrowheads="1"/>
            </p:cNvSpPr>
            <p:nvPr/>
          </p:nvSpPr>
          <p:spPr bwMode="auto">
            <a:xfrm>
              <a:off x="10649" y="7531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1" name="Oval 759"/>
            <p:cNvSpPr>
              <a:spLocks noChangeArrowheads="1"/>
            </p:cNvSpPr>
            <p:nvPr/>
          </p:nvSpPr>
          <p:spPr bwMode="auto">
            <a:xfrm>
              <a:off x="10649" y="723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2" name="Oval 760"/>
            <p:cNvSpPr>
              <a:spLocks noChangeArrowheads="1"/>
            </p:cNvSpPr>
            <p:nvPr/>
          </p:nvSpPr>
          <p:spPr bwMode="auto">
            <a:xfrm>
              <a:off x="10215" y="750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3" name="Oval 761"/>
            <p:cNvSpPr>
              <a:spLocks noChangeArrowheads="1"/>
            </p:cNvSpPr>
            <p:nvPr/>
          </p:nvSpPr>
          <p:spPr bwMode="auto">
            <a:xfrm>
              <a:off x="10526" y="780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4" name="Oval 762"/>
            <p:cNvSpPr>
              <a:spLocks noChangeArrowheads="1"/>
            </p:cNvSpPr>
            <p:nvPr/>
          </p:nvSpPr>
          <p:spPr bwMode="auto">
            <a:xfrm>
              <a:off x="10995" y="771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5" name="Oval 763"/>
            <p:cNvSpPr>
              <a:spLocks noChangeArrowheads="1"/>
            </p:cNvSpPr>
            <p:nvPr/>
          </p:nvSpPr>
          <p:spPr bwMode="auto">
            <a:xfrm>
              <a:off x="10039" y="798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6" name="Oval 764"/>
            <p:cNvSpPr>
              <a:spLocks noChangeArrowheads="1"/>
            </p:cNvSpPr>
            <p:nvPr/>
          </p:nvSpPr>
          <p:spPr bwMode="auto">
            <a:xfrm>
              <a:off x="10458" y="7481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7" name="Oval 765"/>
            <p:cNvSpPr>
              <a:spLocks noChangeArrowheads="1"/>
            </p:cNvSpPr>
            <p:nvPr/>
          </p:nvSpPr>
          <p:spPr bwMode="auto">
            <a:xfrm>
              <a:off x="10286" y="78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8" name="Oval 766"/>
            <p:cNvSpPr>
              <a:spLocks noChangeArrowheads="1"/>
            </p:cNvSpPr>
            <p:nvPr/>
          </p:nvSpPr>
          <p:spPr bwMode="auto">
            <a:xfrm>
              <a:off x="11873" y="733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9" name="Oval 767"/>
            <p:cNvSpPr>
              <a:spLocks noChangeArrowheads="1"/>
            </p:cNvSpPr>
            <p:nvPr/>
          </p:nvSpPr>
          <p:spPr bwMode="auto">
            <a:xfrm>
              <a:off x="10761" y="819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0" name="Oval 768"/>
            <p:cNvSpPr>
              <a:spLocks noChangeArrowheads="1"/>
            </p:cNvSpPr>
            <p:nvPr/>
          </p:nvSpPr>
          <p:spPr bwMode="auto">
            <a:xfrm>
              <a:off x="10761" y="798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1" name="Oval 769"/>
            <p:cNvSpPr>
              <a:spLocks noChangeArrowheads="1"/>
            </p:cNvSpPr>
            <p:nvPr/>
          </p:nvSpPr>
          <p:spPr bwMode="auto">
            <a:xfrm>
              <a:off x="10383" y="819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2" name="Oval 770"/>
            <p:cNvSpPr>
              <a:spLocks noChangeArrowheads="1"/>
            </p:cNvSpPr>
            <p:nvPr/>
          </p:nvSpPr>
          <p:spPr bwMode="auto">
            <a:xfrm>
              <a:off x="10889" y="73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3" name="Oval 771"/>
            <p:cNvSpPr>
              <a:spLocks noChangeArrowheads="1"/>
            </p:cNvSpPr>
            <p:nvPr/>
          </p:nvSpPr>
          <p:spPr bwMode="auto">
            <a:xfrm>
              <a:off x="11129" y="725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4" name="Oval 772"/>
            <p:cNvSpPr>
              <a:spLocks noChangeArrowheads="1"/>
            </p:cNvSpPr>
            <p:nvPr/>
          </p:nvSpPr>
          <p:spPr bwMode="auto">
            <a:xfrm>
              <a:off x="10996" y="812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5" name="Oval 773"/>
            <p:cNvSpPr>
              <a:spLocks noChangeArrowheads="1"/>
            </p:cNvSpPr>
            <p:nvPr/>
          </p:nvSpPr>
          <p:spPr bwMode="auto">
            <a:xfrm>
              <a:off x="11129" y="76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6" name="Oval 774"/>
            <p:cNvSpPr>
              <a:spLocks noChangeArrowheads="1"/>
            </p:cNvSpPr>
            <p:nvPr/>
          </p:nvSpPr>
          <p:spPr bwMode="auto">
            <a:xfrm>
              <a:off x="10650" y="86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7" name="Oval 775"/>
            <p:cNvSpPr>
              <a:spLocks noChangeArrowheads="1"/>
            </p:cNvSpPr>
            <p:nvPr/>
          </p:nvSpPr>
          <p:spPr bwMode="auto">
            <a:xfrm>
              <a:off x="10495" y="729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8" name="Oval 776"/>
            <p:cNvSpPr>
              <a:spLocks noChangeArrowheads="1"/>
            </p:cNvSpPr>
            <p:nvPr/>
          </p:nvSpPr>
          <p:spPr bwMode="auto">
            <a:xfrm>
              <a:off x="9996" y="842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9" name="Oval 777"/>
            <p:cNvSpPr>
              <a:spLocks noChangeArrowheads="1"/>
            </p:cNvSpPr>
            <p:nvPr/>
          </p:nvSpPr>
          <p:spPr bwMode="auto">
            <a:xfrm>
              <a:off x="10185" y="89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0" name="Oval 778"/>
            <p:cNvSpPr>
              <a:spLocks noChangeArrowheads="1"/>
            </p:cNvSpPr>
            <p:nvPr/>
          </p:nvSpPr>
          <p:spPr bwMode="auto">
            <a:xfrm>
              <a:off x="10297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1" name="Oval 779"/>
            <p:cNvSpPr>
              <a:spLocks noChangeArrowheads="1"/>
            </p:cNvSpPr>
            <p:nvPr/>
          </p:nvSpPr>
          <p:spPr bwMode="auto">
            <a:xfrm>
              <a:off x="10908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2" name="Oval 780"/>
            <p:cNvSpPr>
              <a:spLocks noChangeArrowheads="1"/>
            </p:cNvSpPr>
            <p:nvPr/>
          </p:nvSpPr>
          <p:spPr bwMode="auto">
            <a:xfrm>
              <a:off x="11579" y="71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3" name="Oval 781"/>
            <p:cNvSpPr>
              <a:spLocks noChangeArrowheads="1"/>
            </p:cNvSpPr>
            <p:nvPr/>
          </p:nvSpPr>
          <p:spPr bwMode="auto">
            <a:xfrm>
              <a:off x="12440" y="698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4" name="Oval 782"/>
            <p:cNvSpPr>
              <a:spLocks noChangeArrowheads="1"/>
            </p:cNvSpPr>
            <p:nvPr/>
          </p:nvSpPr>
          <p:spPr bwMode="auto">
            <a:xfrm>
              <a:off x="12477" y="72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5" name="Oval 783"/>
            <p:cNvSpPr>
              <a:spLocks noChangeArrowheads="1"/>
            </p:cNvSpPr>
            <p:nvPr/>
          </p:nvSpPr>
          <p:spPr bwMode="auto">
            <a:xfrm>
              <a:off x="12006" y="69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6" name="Oval 784"/>
            <p:cNvSpPr>
              <a:spLocks noChangeArrowheads="1"/>
            </p:cNvSpPr>
            <p:nvPr/>
          </p:nvSpPr>
          <p:spPr bwMode="auto">
            <a:xfrm>
              <a:off x="11674" y="698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7" name="Oval 785"/>
            <p:cNvSpPr>
              <a:spLocks noChangeArrowheads="1"/>
            </p:cNvSpPr>
            <p:nvPr/>
          </p:nvSpPr>
          <p:spPr bwMode="auto">
            <a:xfrm>
              <a:off x="12786" y="717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8" name="Oval 786"/>
            <p:cNvSpPr>
              <a:spLocks noChangeArrowheads="1"/>
            </p:cNvSpPr>
            <p:nvPr/>
          </p:nvSpPr>
          <p:spPr bwMode="auto">
            <a:xfrm>
              <a:off x="11830" y="74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9" name="Oval 787"/>
            <p:cNvSpPr>
              <a:spLocks noChangeArrowheads="1"/>
            </p:cNvSpPr>
            <p:nvPr/>
          </p:nvSpPr>
          <p:spPr bwMode="auto">
            <a:xfrm>
              <a:off x="12068" y="7136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0" name="Oval 788"/>
            <p:cNvSpPr>
              <a:spLocks noChangeArrowheads="1"/>
            </p:cNvSpPr>
            <p:nvPr/>
          </p:nvSpPr>
          <p:spPr bwMode="auto">
            <a:xfrm>
              <a:off x="12260" y="7065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1" name="Oval 789"/>
            <p:cNvSpPr>
              <a:spLocks noChangeArrowheads="1"/>
            </p:cNvSpPr>
            <p:nvPr/>
          </p:nvSpPr>
          <p:spPr bwMode="auto">
            <a:xfrm>
              <a:off x="13026" y="741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2" name="Oval 790"/>
            <p:cNvSpPr>
              <a:spLocks noChangeArrowheads="1"/>
            </p:cNvSpPr>
            <p:nvPr/>
          </p:nvSpPr>
          <p:spPr bwMode="auto">
            <a:xfrm>
              <a:off x="14695" y="778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3" name="Oval 791"/>
            <p:cNvSpPr>
              <a:spLocks noChangeArrowheads="1"/>
            </p:cNvSpPr>
            <p:nvPr/>
          </p:nvSpPr>
          <p:spPr bwMode="auto">
            <a:xfrm>
              <a:off x="12552" y="744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4" name="Oval 792"/>
            <p:cNvSpPr>
              <a:spLocks noChangeArrowheads="1"/>
            </p:cNvSpPr>
            <p:nvPr/>
          </p:nvSpPr>
          <p:spPr bwMode="auto">
            <a:xfrm>
              <a:off x="12118" y="742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5" name="Oval 793"/>
            <p:cNvSpPr>
              <a:spLocks noChangeArrowheads="1"/>
            </p:cNvSpPr>
            <p:nvPr/>
          </p:nvSpPr>
          <p:spPr bwMode="auto">
            <a:xfrm>
              <a:off x="12680" y="68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6" name="Oval 794"/>
            <p:cNvSpPr>
              <a:spLocks noChangeArrowheads="1"/>
            </p:cNvSpPr>
            <p:nvPr/>
          </p:nvSpPr>
          <p:spPr bwMode="auto">
            <a:xfrm>
              <a:off x="12920" y="670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7" name="Oval 795"/>
            <p:cNvSpPr>
              <a:spLocks noChangeArrowheads="1"/>
            </p:cNvSpPr>
            <p:nvPr/>
          </p:nvSpPr>
          <p:spPr bwMode="auto">
            <a:xfrm>
              <a:off x="12920" y="75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8" name="Oval 796"/>
            <p:cNvSpPr>
              <a:spLocks noChangeArrowheads="1"/>
            </p:cNvSpPr>
            <p:nvPr/>
          </p:nvSpPr>
          <p:spPr bwMode="auto">
            <a:xfrm>
              <a:off x="12920" y="708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9" name="Oval 797"/>
            <p:cNvSpPr>
              <a:spLocks noChangeArrowheads="1"/>
            </p:cNvSpPr>
            <p:nvPr/>
          </p:nvSpPr>
          <p:spPr bwMode="auto">
            <a:xfrm>
              <a:off x="14627" y="74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0" name="Oval 798"/>
            <p:cNvSpPr>
              <a:spLocks noChangeArrowheads="1"/>
            </p:cNvSpPr>
            <p:nvPr/>
          </p:nvSpPr>
          <p:spPr bwMode="auto">
            <a:xfrm>
              <a:off x="12137" y="72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1" name="Oval 799"/>
            <p:cNvSpPr>
              <a:spLocks noChangeArrowheads="1"/>
            </p:cNvSpPr>
            <p:nvPr/>
          </p:nvSpPr>
          <p:spPr bwMode="auto">
            <a:xfrm>
              <a:off x="13507" y="74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2" name="Oval 800"/>
            <p:cNvSpPr>
              <a:spLocks noChangeArrowheads="1"/>
            </p:cNvSpPr>
            <p:nvPr/>
          </p:nvSpPr>
          <p:spPr bwMode="auto">
            <a:xfrm>
              <a:off x="11562" y="737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3" name="Oval 801"/>
            <p:cNvSpPr>
              <a:spLocks noChangeArrowheads="1"/>
            </p:cNvSpPr>
            <p:nvPr/>
          </p:nvSpPr>
          <p:spPr bwMode="auto">
            <a:xfrm>
              <a:off x="14475" y="72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4" name="Oval 802"/>
            <p:cNvSpPr>
              <a:spLocks noChangeArrowheads="1"/>
            </p:cNvSpPr>
            <p:nvPr/>
          </p:nvSpPr>
          <p:spPr bwMode="auto">
            <a:xfrm>
              <a:off x="14502" y="773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5" name="Oval 803"/>
            <p:cNvSpPr>
              <a:spLocks noChangeArrowheads="1"/>
            </p:cNvSpPr>
            <p:nvPr/>
          </p:nvSpPr>
          <p:spPr bwMode="auto">
            <a:xfrm>
              <a:off x="11854" y="706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9284" name="AutoShape 804"/>
          <p:cNvSpPr>
            <a:spLocks noChangeArrowheads="1"/>
          </p:cNvSpPr>
          <p:nvPr/>
        </p:nvSpPr>
        <p:spPr bwMode="auto">
          <a:xfrm>
            <a:off x="3292476" y="79376"/>
            <a:ext cx="1490663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285" name="AutoShape 805"/>
          <p:cNvSpPr>
            <a:spLocks noChangeArrowheads="1"/>
          </p:cNvSpPr>
          <p:nvPr/>
        </p:nvSpPr>
        <p:spPr bwMode="auto">
          <a:xfrm>
            <a:off x="7494588" y="96839"/>
            <a:ext cx="1490662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286" name="AutoShape 806"/>
          <p:cNvSpPr>
            <a:spLocks noChangeArrowheads="1"/>
          </p:cNvSpPr>
          <p:nvPr/>
        </p:nvSpPr>
        <p:spPr bwMode="auto">
          <a:xfrm>
            <a:off x="6810376" y="379413"/>
            <a:ext cx="917575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000" b="1">
                <a:solidFill>
                  <a:prstClr val="black"/>
                </a:solidFill>
                <a:latin typeface="Calibri" panose="020F0502020204030204" pitchFamily="34" charset="0"/>
              </a:rPr>
              <a:t>Corps jaune</a:t>
            </a:r>
            <a:endParaRPr lang="fr-FR" altLang="en-US" sz="2400">
              <a:solidFill>
                <a:prstClr val="black"/>
              </a:solidFill>
            </a:endParaRPr>
          </a:p>
        </p:txBody>
      </p:sp>
      <p:sp>
        <p:nvSpPr>
          <p:cNvPr id="149287" name="Freeform 807"/>
          <p:cNvSpPr>
            <a:spLocks/>
          </p:cNvSpPr>
          <p:nvPr/>
        </p:nvSpPr>
        <p:spPr bwMode="auto">
          <a:xfrm>
            <a:off x="4746625" y="2759075"/>
            <a:ext cx="541338" cy="2171700"/>
          </a:xfrm>
          <a:custGeom>
            <a:avLst/>
            <a:gdLst>
              <a:gd name="T0" fmla="*/ 239196 w 860"/>
              <a:gd name="T1" fmla="*/ 0 h 3540"/>
              <a:gd name="T2" fmla="*/ 50357 w 860"/>
              <a:gd name="T3" fmla="*/ 1122658 h 3540"/>
              <a:gd name="T4" fmla="*/ 541338 w 860"/>
              <a:gd name="T5" fmla="*/ 2171700 h 3540"/>
              <a:gd name="T6" fmla="*/ 0 60000 65536"/>
              <a:gd name="T7" fmla="*/ 0 60000 65536"/>
              <a:gd name="T8" fmla="*/ 0 60000 65536"/>
              <a:gd name="T9" fmla="*/ 0 w 860"/>
              <a:gd name="T10" fmla="*/ 0 h 3540"/>
              <a:gd name="T11" fmla="*/ 860 w 860"/>
              <a:gd name="T12" fmla="*/ 3540 h 3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0" h="3540">
                <a:moveTo>
                  <a:pt x="380" y="0"/>
                </a:moveTo>
                <a:cubicBezTo>
                  <a:pt x="330" y="305"/>
                  <a:pt x="0" y="1240"/>
                  <a:pt x="80" y="1830"/>
                </a:cubicBezTo>
                <a:cubicBezTo>
                  <a:pt x="160" y="2420"/>
                  <a:pt x="698" y="3184"/>
                  <a:pt x="860" y="35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288" name="AutoShape 808"/>
          <p:cNvSpPr>
            <a:spLocks noChangeArrowheads="1"/>
          </p:cNvSpPr>
          <p:nvPr/>
        </p:nvSpPr>
        <p:spPr bwMode="auto">
          <a:xfrm>
            <a:off x="2670176" y="3302000"/>
            <a:ext cx="3698875" cy="300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200" b="1">
                <a:solidFill>
                  <a:prstClr val="black"/>
                </a:solidFill>
                <a:latin typeface="Calibri" panose="020F0502020204030204" pitchFamily="34" charset="0"/>
              </a:rPr>
              <a:t>L’évolution de la muqueuse utérine (endomètre)</a:t>
            </a:r>
            <a:endParaRPr lang="fr-FR" altLang="en-US" sz="2000">
              <a:solidFill>
                <a:prstClr val="black"/>
              </a:solidFill>
            </a:endParaRPr>
          </a:p>
        </p:txBody>
      </p:sp>
      <p:sp>
        <p:nvSpPr>
          <p:cNvPr id="149289" name="Freeform 809"/>
          <p:cNvSpPr>
            <a:spLocks/>
          </p:cNvSpPr>
          <p:nvPr/>
        </p:nvSpPr>
        <p:spPr bwMode="auto">
          <a:xfrm>
            <a:off x="7770814" y="2133601"/>
            <a:ext cx="249237" cy="1990725"/>
          </a:xfrm>
          <a:custGeom>
            <a:avLst/>
            <a:gdLst>
              <a:gd name="T0" fmla="*/ 221474 w 395"/>
              <a:gd name="T1" fmla="*/ 0 h 3245"/>
              <a:gd name="T2" fmla="*/ 4417 w 395"/>
              <a:gd name="T3" fmla="*/ 994442 h 3245"/>
              <a:gd name="T4" fmla="*/ 249237 w 395"/>
              <a:gd name="T5" fmla="*/ 1990725 h 3245"/>
              <a:gd name="T6" fmla="*/ 0 60000 65536"/>
              <a:gd name="T7" fmla="*/ 0 60000 65536"/>
              <a:gd name="T8" fmla="*/ 0 60000 65536"/>
              <a:gd name="T9" fmla="*/ 0 w 395"/>
              <a:gd name="T10" fmla="*/ 0 h 3245"/>
              <a:gd name="T11" fmla="*/ 395 w 395"/>
              <a:gd name="T12" fmla="*/ 3245 h 3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3245">
                <a:moveTo>
                  <a:pt x="351" y="0"/>
                </a:moveTo>
                <a:cubicBezTo>
                  <a:pt x="294" y="268"/>
                  <a:pt x="0" y="1080"/>
                  <a:pt x="7" y="1621"/>
                </a:cubicBezTo>
                <a:cubicBezTo>
                  <a:pt x="14" y="2162"/>
                  <a:pt x="145" y="2678"/>
                  <a:pt x="395" y="324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e 1041"/>
          <p:cNvGrpSpPr>
            <a:grpSpLocks/>
          </p:cNvGrpSpPr>
          <p:nvPr/>
        </p:nvGrpSpPr>
        <p:grpSpPr bwMode="auto">
          <a:xfrm>
            <a:off x="7242176" y="3400426"/>
            <a:ext cx="2441575" cy="1050925"/>
            <a:chOff x="5718451" y="3400905"/>
            <a:chExt cx="2441494" cy="1049934"/>
          </a:xfrm>
        </p:grpSpPr>
        <p:sp>
          <p:nvSpPr>
            <p:cNvPr id="2390" name="Freeform 436"/>
            <p:cNvSpPr>
              <a:spLocks/>
            </p:cNvSpPr>
            <p:nvPr/>
          </p:nvSpPr>
          <p:spPr bwMode="auto">
            <a:xfrm>
              <a:off x="7706300" y="3665229"/>
              <a:ext cx="453645" cy="718150"/>
            </a:xfrm>
            <a:custGeom>
              <a:avLst/>
              <a:gdLst>
                <a:gd name="T0" fmla="*/ 0 w 644"/>
                <a:gd name="T1" fmla="*/ 0 h 1291"/>
                <a:gd name="T2" fmla="*/ 266974 w 644"/>
                <a:gd name="T3" fmla="*/ 201371 h 1291"/>
                <a:gd name="T4" fmla="*/ 453645 w 644"/>
                <a:gd name="T5" fmla="*/ 718150 h 1291"/>
                <a:gd name="T6" fmla="*/ 0 60000 65536"/>
                <a:gd name="T7" fmla="*/ 0 60000 65536"/>
                <a:gd name="T8" fmla="*/ 0 60000 65536"/>
                <a:gd name="T9" fmla="*/ 0 w 644"/>
                <a:gd name="T10" fmla="*/ 0 h 1291"/>
                <a:gd name="T11" fmla="*/ 644 w 644"/>
                <a:gd name="T12" fmla="*/ 1291 h 1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4" h="1291">
                  <a:moveTo>
                    <a:pt x="0" y="0"/>
                  </a:moveTo>
                  <a:cubicBezTo>
                    <a:pt x="63" y="58"/>
                    <a:pt x="272" y="147"/>
                    <a:pt x="379" y="362"/>
                  </a:cubicBezTo>
                  <a:cubicBezTo>
                    <a:pt x="486" y="577"/>
                    <a:pt x="589" y="1098"/>
                    <a:pt x="644" y="12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290" name="AutoShape 810"/>
            <p:cNvSpPr>
              <a:spLocks noChangeArrowheads="1"/>
            </p:cNvSpPr>
            <p:nvPr/>
          </p:nvSpPr>
          <p:spPr bwMode="auto">
            <a:xfrm>
              <a:off x="6045465" y="3400905"/>
              <a:ext cx="1663645" cy="3838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sz="1050" b="1" dirty="0">
                  <a:solidFill>
                    <a:prstClr val="black"/>
                  </a:solidFill>
                  <a:latin typeface="Calibri" pitchFamily="34" charset="0"/>
                  <a:cs typeface="Arial" panose="020B0604020202020204" pitchFamily="34" charset="0"/>
                </a:rPr>
                <a:t>Glandes en tube</a:t>
              </a:r>
              <a:br>
                <a:rPr lang="fr-FR" sz="1050" b="1" dirty="0">
                  <a:solidFill>
                    <a:prstClr val="black"/>
                  </a:solidFill>
                  <a:latin typeface="Calibri" pitchFamily="34" charset="0"/>
                  <a:cs typeface="Arial" panose="020B0604020202020204" pitchFamily="34" charset="0"/>
                </a:rPr>
              </a:br>
              <a:r>
                <a:rPr lang="fr-FR" sz="1050" b="1" dirty="0">
                  <a:solidFill>
                    <a:prstClr val="black"/>
                  </a:solidFill>
                  <a:latin typeface="Calibri" pitchFamily="34" charset="0"/>
                  <a:cs typeface="Arial" panose="020B0604020202020204" pitchFamily="34" charset="0"/>
                </a:rPr>
                <a:t>Lait utérin</a:t>
              </a:r>
              <a:endPara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2" name="Freeform 811"/>
            <p:cNvSpPr>
              <a:spLocks/>
            </p:cNvSpPr>
            <p:nvPr/>
          </p:nvSpPr>
          <p:spPr bwMode="auto">
            <a:xfrm>
              <a:off x="5718451" y="3613100"/>
              <a:ext cx="331413" cy="837739"/>
            </a:xfrm>
            <a:custGeom>
              <a:avLst/>
              <a:gdLst>
                <a:gd name="T0" fmla="*/ 331413 w 506"/>
                <a:gd name="T1" fmla="*/ 0 h 1805"/>
                <a:gd name="T2" fmla="*/ 38643 w 506"/>
                <a:gd name="T3" fmla="*/ 194003 h 1805"/>
                <a:gd name="T4" fmla="*/ 99555 w 506"/>
                <a:gd name="T5" fmla="*/ 837739 h 1805"/>
                <a:gd name="T6" fmla="*/ 0 60000 65536"/>
                <a:gd name="T7" fmla="*/ 0 60000 65536"/>
                <a:gd name="T8" fmla="*/ 0 60000 65536"/>
                <a:gd name="T9" fmla="*/ 0 w 506"/>
                <a:gd name="T10" fmla="*/ 0 h 1805"/>
                <a:gd name="T11" fmla="*/ 506 w 506"/>
                <a:gd name="T12" fmla="*/ 1805 h 1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" h="1805">
                  <a:moveTo>
                    <a:pt x="506" y="0"/>
                  </a:moveTo>
                  <a:cubicBezTo>
                    <a:pt x="429" y="70"/>
                    <a:pt x="118" y="117"/>
                    <a:pt x="59" y="418"/>
                  </a:cubicBezTo>
                  <a:cubicBezTo>
                    <a:pt x="0" y="719"/>
                    <a:pt x="64" y="1249"/>
                    <a:pt x="152" y="180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9292" name="AutoShape 812"/>
          <p:cNvSpPr>
            <a:spLocks noChangeArrowheads="1"/>
          </p:cNvSpPr>
          <p:nvPr/>
        </p:nvSpPr>
        <p:spPr bwMode="auto">
          <a:xfrm>
            <a:off x="1524001" y="1428736"/>
            <a:ext cx="390639" cy="33226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2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Le synchronisme des cycles ovarien et utérin</a:t>
            </a:r>
            <a:endParaRPr lang="fr-FR" sz="1600" dirty="0">
              <a:solidFill>
                <a:prstClr val="black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2162" name="Freeform 813"/>
          <p:cNvSpPr>
            <a:spLocks/>
          </p:cNvSpPr>
          <p:nvPr/>
        </p:nvSpPr>
        <p:spPr bwMode="auto">
          <a:xfrm>
            <a:off x="4157664" y="6103939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3" name="Freeform 814"/>
          <p:cNvSpPr>
            <a:spLocks/>
          </p:cNvSpPr>
          <p:nvPr/>
        </p:nvSpPr>
        <p:spPr bwMode="auto">
          <a:xfrm>
            <a:off x="3775075" y="6181726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4" name="Freeform 815"/>
          <p:cNvSpPr>
            <a:spLocks/>
          </p:cNvSpPr>
          <p:nvPr/>
        </p:nvSpPr>
        <p:spPr bwMode="auto">
          <a:xfrm rot="10800000">
            <a:off x="6988175" y="6215064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5" name="Freeform 816"/>
          <p:cNvSpPr>
            <a:spLocks/>
          </p:cNvSpPr>
          <p:nvPr/>
        </p:nvSpPr>
        <p:spPr bwMode="auto">
          <a:xfrm rot="10800000">
            <a:off x="7469189" y="6203951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6" name="Freeform 817"/>
          <p:cNvSpPr>
            <a:spLocks/>
          </p:cNvSpPr>
          <p:nvPr/>
        </p:nvSpPr>
        <p:spPr bwMode="auto">
          <a:xfrm>
            <a:off x="8797925" y="6205539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7" name="Freeform 818"/>
          <p:cNvSpPr>
            <a:spLocks/>
          </p:cNvSpPr>
          <p:nvPr/>
        </p:nvSpPr>
        <p:spPr bwMode="auto">
          <a:xfrm rot="10800000">
            <a:off x="5975350" y="6181726"/>
            <a:ext cx="382588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9 w 585"/>
              <a:gd name="T5" fmla="*/ 20931 h 157"/>
              <a:gd name="T6" fmla="*/ 382588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8" name="Freeform 819"/>
          <p:cNvSpPr>
            <a:spLocks/>
          </p:cNvSpPr>
          <p:nvPr/>
        </p:nvSpPr>
        <p:spPr bwMode="auto">
          <a:xfrm>
            <a:off x="5505450" y="6215064"/>
            <a:ext cx="381000" cy="73025"/>
          </a:xfrm>
          <a:custGeom>
            <a:avLst/>
            <a:gdLst>
              <a:gd name="T0" fmla="*/ 0 w 585"/>
              <a:gd name="T1" fmla="*/ 0 h 157"/>
              <a:gd name="T2" fmla="*/ 146538 w 585"/>
              <a:gd name="T3" fmla="*/ 69769 h 157"/>
              <a:gd name="T4" fmla="*/ 263769 w 585"/>
              <a:gd name="T5" fmla="*/ 20931 h 157"/>
              <a:gd name="T6" fmla="*/ 381000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9" name="Freeform 820"/>
          <p:cNvSpPr>
            <a:spLocks/>
          </p:cNvSpPr>
          <p:nvPr/>
        </p:nvSpPr>
        <p:spPr bwMode="auto">
          <a:xfrm>
            <a:off x="5033964" y="6181726"/>
            <a:ext cx="382587" cy="73025"/>
          </a:xfrm>
          <a:custGeom>
            <a:avLst/>
            <a:gdLst>
              <a:gd name="T0" fmla="*/ 0 w 585"/>
              <a:gd name="T1" fmla="*/ 0 h 157"/>
              <a:gd name="T2" fmla="*/ 147149 w 585"/>
              <a:gd name="T3" fmla="*/ 69769 h 157"/>
              <a:gd name="T4" fmla="*/ 264868 w 585"/>
              <a:gd name="T5" fmla="*/ 20931 h 157"/>
              <a:gd name="T6" fmla="*/ 382587 w 585"/>
              <a:gd name="T7" fmla="*/ 5581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585"/>
              <a:gd name="T13" fmla="*/ 0 h 157"/>
              <a:gd name="T14" fmla="*/ 585 w 58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" h="157">
                <a:moveTo>
                  <a:pt x="0" y="0"/>
                </a:moveTo>
                <a:cubicBezTo>
                  <a:pt x="79" y="71"/>
                  <a:pt x="158" y="143"/>
                  <a:pt x="225" y="150"/>
                </a:cubicBezTo>
                <a:cubicBezTo>
                  <a:pt x="292" y="157"/>
                  <a:pt x="345" y="50"/>
                  <a:pt x="405" y="45"/>
                </a:cubicBezTo>
                <a:cubicBezTo>
                  <a:pt x="465" y="40"/>
                  <a:pt x="525" y="80"/>
                  <a:pt x="585" y="120"/>
                </a:cubicBezTo>
              </a:path>
            </a:pathLst>
          </a:custGeom>
          <a:noFill/>
          <a:ln w="19050">
            <a:solidFill>
              <a:srgbClr val="9747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301" name="AutoShape 821"/>
          <p:cNvSpPr>
            <a:spLocks noChangeArrowheads="1"/>
          </p:cNvSpPr>
          <p:nvPr/>
        </p:nvSpPr>
        <p:spPr bwMode="auto">
          <a:xfrm rot="16200000">
            <a:off x="1708945" y="2307433"/>
            <a:ext cx="854075" cy="300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Hormones</a:t>
            </a:r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302" name="AutoShape 822"/>
          <p:cNvSpPr>
            <a:spLocks noChangeArrowheads="1"/>
          </p:cNvSpPr>
          <p:nvPr/>
        </p:nvSpPr>
        <p:spPr bwMode="auto">
          <a:xfrm>
            <a:off x="5634039" y="1936751"/>
            <a:ext cx="981075" cy="3032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prstClr val="black"/>
                </a:solidFill>
                <a:latin typeface="Calibri" panose="020F0502020204030204" pitchFamily="34" charset="0"/>
              </a:rPr>
              <a:t>Ovulation</a:t>
            </a:r>
            <a:endParaRPr lang="fr-FR" altLang="en-US">
              <a:solidFill>
                <a:prstClr val="black"/>
              </a:solidFill>
            </a:endParaRPr>
          </a:p>
        </p:txBody>
      </p:sp>
      <p:grpSp>
        <p:nvGrpSpPr>
          <p:cNvPr id="2172" name="Group 823"/>
          <p:cNvGrpSpPr>
            <a:grpSpLocks/>
          </p:cNvGrpSpPr>
          <p:nvPr/>
        </p:nvGrpSpPr>
        <p:grpSpPr bwMode="auto">
          <a:xfrm>
            <a:off x="2525714" y="1931989"/>
            <a:ext cx="85725" cy="1074737"/>
            <a:chOff x="1757" y="1785"/>
            <a:chExt cx="72" cy="1560"/>
          </a:xfrm>
        </p:grpSpPr>
        <p:sp>
          <p:nvSpPr>
            <p:cNvPr id="2385" name="Line 824"/>
            <p:cNvSpPr>
              <a:spLocks noChangeShapeType="1"/>
            </p:cNvSpPr>
            <p:nvPr/>
          </p:nvSpPr>
          <p:spPr bwMode="auto">
            <a:xfrm flipH="1">
              <a:off x="1757" y="297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6" name="Line 825"/>
            <p:cNvSpPr>
              <a:spLocks noChangeShapeType="1"/>
            </p:cNvSpPr>
            <p:nvPr/>
          </p:nvSpPr>
          <p:spPr bwMode="auto">
            <a:xfrm flipH="1">
              <a:off x="1757" y="2574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7" name="Line 826"/>
            <p:cNvSpPr>
              <a:spLocks noChangeShapeType="1"/>
            </p:cNvSpPr>
            <p:nvPr/>
          </p:nvSpPr>
          <p:spPr bwMode="auto">
            <a:xfrm flipH="1">
              <a:off x="1757" y="2175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8" name="Line 827"/>
            <p:cNvSpPr>
              <a:spLocks noChangeShapeType="1"/>
            </p:cNvSpPr>
            <p:nvPr/>
          </p:nvSpPr>
          <p:spPr bwMode="auto">
            <a:xfrm flipH="1">
              <a:off x="1757" y="1785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9" name="Line 828"/>
            <p:cNvSpPr>
              <a:spLocks noChangeShapeType="1"/>
            </p:cNvSpPr>
            <p:nvPr/>
          </p:nvSpPr>
          <p:spPr bwMode="auto">
            <a:xfrm flipH="1">
              <a:off x="1760" y="3345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9309" name="Text Box 829"/>
          <p:cNvSpPr txBox="1">
            <a:spLocks noChangeArrowheads="1"/>
          </p:cNvSpPr>
          <p:nvPr/>
        </p:nvSpPr>
        <p:spPr bwMode="auto">
          <a:xfrm>
            <a:off x="9787894" y="1714488"/>
            <a:ext cx="165759" cy="9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800" b="1" dirty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Œstradiol </a:t>
            </a:r>
            <a:r>
              <a:rPr lang="fr-FR" sz="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(</a:t>
            </a:r>
            <a:r>
              <a:rPr lang="fr-FR" sz="8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pg</a:t>
            </a:r>
            <a:r>
              <a:rPr lang="fr-FR" sz="800" b="1" baseline="-25000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x</a:t>
            </a:r>
            <a:r>
              <a:rPr lang="fr-FR" sz="8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ml</a:t>
            </a:r>
            <a:r>
              <a:rPr lang="fr-FR" sz="800" b="1" baseline="300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-1</a:t>
            </a:r>
            <a:r>
              <a:rPr lang="fr-FR" sz="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310" name="Text Box 830"/>
          <p:cNvSpPr txBox="1">
            <a:spLocks noChangeArrowheads="1"/>
          </p:cNvSpPr>
          <p:nvPr/>
        </p:nvSpPr>
        <p:spPr bwMode="auto">
          <a:xfrm>
            <a:off x="2746322" y="1646315"/>
            <a:ext cx="259586" cy="11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800" b="1" dirty="0">
                <a:solidFill>
                  <a:srgbClr val="0000FF"/>
                </a:solidFill>
                <a:latin typeface="Calibri" pitchFamily="34" charset="0"/>
                <a:cs typeface="Arial" panose="020B0604020202020204" pitchFamily="34" charset="0"/>
              </a:rPr>
              <a:t>Progestérone</a:t>
            </a:r>
            <a:r>
              <a:rPr lang="fr-FR" sz="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(</a:t>
            </a:r>
            <a:r>
              <a:rPr lang="fr-FR" sz="8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ng</a:t>
            </a:r>
            <a:r>
              <a:rPr lang="fr-FR" sz="800" b="1" baseline="-25000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x</a:t>
            </a:r>
            <a:r>
              <a:rPr lang="fr-FR" sz="8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ml</a:t>
            </a:r>
            <a:r>
              <a:rPr lang="fr-FR" sz="800" b="1" baseline="30000" dirty="0">
                <a:solidFill>
                  <a:prstClr val="black"/>
                </a:solidFill>
                <a:latin typeface="Times New Roman" pitchFamily="18" charset="0"/>
                <a:cs typeface="Arial" panose="020B0604020202020204" pitchFamily="34" charset="0"/>
              </a:rPr>
              <a:t>-</a:t>
            </a:r>
            <a:r>
              <a:rPr lang="fr-FR" sz="800" b="1" baseline="300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1</a:t>
            </a:r>
            <a:r>
              <a:rPr lang="fr-FR" sz="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75" name="Group 831"/>
          <p:cNvGrpSpPr>
            <a:grpSpLocks/>
          </p:cNvGrpSpPr>
          <p:nvPr/>
        </p:nvGrpSpPr>
        <p:grpSpPr bwMode="auto">
          <a:xfrm>
            <a:off x="2449514" y="1865313"/>
            <a:ext cx="7526337" cy="1308100"/>
            <a:chOff x="1695" y="1688"/>
            <a:chExt cx="6240" cy="1899"/>
          </a:xfrm>
        </p:grpSpPr>
        <p:grpSp>
          <p:nvGrpSpPr>
            <p:cNvPr id="2369" name="Group 832"/>
            <p:cNvGrpSpPr>
              <a:grpSpLocks/>
            </p:cNvGrpSpPr>
            <p:nvPr/>
          </p:nvGrpSpPr>
          <p:grpSpPr bwMode="auto">
            <a:xfrm>
              <a:off x="1695" y="3353"/>
              <a:ext cx="6024" cy="234"/>
              <a:chOff x="1206" y="3475"/>
              <a:chExt cx="6024" cy="234"/>
            </a:xfrm>
          </p:grpSpPr>
          <p:grpSp>
            <p:nvGrpSpPr>
              <p:cNvPr id="2371" name="Group 833"/>
              <p:cNvGrpSpPr>
                <a:grpSpLocks/>
              </p:cNvGrpSpPr>
              <p:nvPr/>
            </p:nvGrpSpPr>
            <p:grpSpPr bwMode="auto">
              <a:xfrm>
                <a:off x="1350" y="3475"/>
                <a:ext cx="5739" cy="79"/>
                <a:chOff x="1350" y="3475"/>
                <a:chExt cx="5739" cy="79"/>
              </a:xfrm>
            </p:grpSpPr>
            <p:sp>
              <p:nvSpPr>
                <p:cNvPr id="2379" name="Line 834"/>
                <p:cNvSpPr>
                  <a:spLocks noChangeShapeType="1"/>
                </p:cNvSpPr>
                <p:nvPr/>
              </p:nvSpPr>
              <p:spPr bwMode="auto">
                <a:xfrm>
                  <a:off x="1350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0" name="Line 835"/>
                <p:cNvSpPr>
                  <a:spLocks noChangeShapeType="1"/>
                </p:cNvSpPr>
                <p:nvPr/>
              </p:nvSpPr>
              <p:spPr bwMode="auto">
                <a:xfrm>
                  <a:off x="2334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1" name="Line 836"/>
                <p:cNvSpPr>
                  <a:spLocks noChangeShapeType="1"/>
                </p:cNvSpPr>
                <p:nvPr/>
              </p:nvSpPr>
              <p:spPr bwMode="auto">
                <a:xfrm>
                  <a:off x="2778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2" name="Line 837"/>
                <p:cNvSpPr>
                  <a:spLocks noChangeShapeType="1"/>
                </p:cNvSpPr>
                <p:nvPr/>
              </p:nvSpPr>
              <p:spPr bwMode="auto">
                <a:xfrm>
                  <a:off x="4197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3" name="Line 838"/>
                <p:cNvSpPr>
                  <a:spLocks noChangeShapeType="1"/>
                </p:cNvSpPr>
                <p:nvPr/>
              </p:nvSpPr>
              <p:spPr bwMode="auto">
                <a:xfrm>
                  <a:off x="5637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" name="Line 839"/>
                <p:cNvSpPr>
                  <a:spLocks noChangeShapeType="1"/>
                </p:cNvSpPr>
                <p:nvPr/>
              </p:nvSpPr>
              <p:spPr bwMode="auto">
                <a:xfrm>
                  <a:off x="7089" y="3475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72" name="Group 840"/>
              <p:cNvGrpSpPr>
                <a:grpSpLocks/>
              </p:cNvGrpSpPr>
              <p:nvPr/>
            </p:nvGrpSpPr>
            <p:grpSpPr bwMode="auto">
              <a:xfrm>
                <a:off x="1206" y="3538"/>
                <a:ext cx="6024" cy="171"/>
                <a:chOff x="1206" y="3538"/>
                <a:chExt cx="6024" cy="171"/>
              </a:xfrm>
            </p:grpSpPr>
            <p:sp>
              <p:nvSpPr>
                <p:cNvPr id="2373" name="Text Box 841"/>
                <p:cNvSpPr txBox="1">
                  <a:spLocks noChangeArrowheads="1"/>
                </p:cNvSpPr>
                <p:nvPr/>
              </p:nvSpPr>
              <p:spPr bwMode="auto">
                <a:xfrm>
                  <a:off x="4053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J14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4" name="Text Box 842"/>
                <p:cNvSpPr txBox="1">
                  <a:spLocks noChangeArrowheads="1"/>
                </p:cNvSpPr>
                <p:nvPr/>
              </p:nvSpPr>
              <p:spPr bwMode="auto">
                <a:xfrm>
                  <a:off x="2637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J7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5" name="Text Box 843"/>
                <p:cNvSpPr txBox="1">
                  <a:spLocks noChangeArrowheads="1"/>
                </p:cNvSpPr>
                <p:nvPr/>
              </p:nvSpPr>
              <p:spPr bwMode="auto">
                <a:xfrm>
                  <a:off x="2190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J5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6" name="Text Box 844"/>
                <p:cNvSpPr txBox="1">
                  <a:spLocks noChangeArrowheads="1"/>
                </p:cNvSpPr>
                <p:nvPr/>
              </p:nvSpPr>
              <p:spPr bwMode="auto">
                <a:xfrm>
                  <a:off x="1206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J0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7" name="Text Box 845"/>
                <p:cNvSpPr txBox="1">
                  <a:spLocks noChangeArrowheads="1"/>
                </p:cNvSpPr>
                <p:nvPr/>
              </p:nvSpPr>
              <p:spPr bwMode="auto">
                <a:xfrm>
                  <a:off x="5496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J21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8" name="Text Box 846"/>
                <p:cNvSpPr txBox="1">
                  <a:spLocks noChangeArrowheads="1"/>
                </p:cNvSpPr>
                <p:nvPr/>
              </p:nvSpPr>
              <p:spPr bwMode="auto">
                <a:xfrm>
                  <a:off x="6948" y="3538"/>
                  <a:ext cx="282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ts val="1000"/>
                    </a:spcAft>
                    <a:defRPr/>
                  </a:pPr>
                  <a:r>
                    <a:rPr lang="fr-FR" altLang="en-US" sz="80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J28</a:t>
                  </a:r>
                  <a:endParaRPr lang="fr-F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70" name="Freeform 847"/>
            <p:cNvSpPr>
              <a:spLocks/>
            </p:cNvSpPr>
            <p:nvPr/>
          </p:nvSpPr>
          <p:spPr bwMode="auto">
            <a:xfrm>
              <a:off x="1830" y="1688"/>
              <a:ext cx="6105" cy="1665"/>
            </a:xfrm>
            <a:custGeom>
              <a:avLst/>
              <a:gdLst>
                <a:gd name="T0" fmla="*/ 0 w 6105"/>
                <a:gd name="T1" fmla="*/ 0 h 1665"/>
                <a:gd name="T2" fmla="*/ 0 w 6105"/>
                <a:gd name="T3" fmla="*/ 1665 h 1665"/>
                <a:gd name="T4" fmla="*/ 6105 w 6105"/>
                <a:gd name="T5" fmla="*/ 1665 h 1665"/>
                <a:gd name="T6" fmla="*/ 6105 w 6105"/>
                <a:gd name="T7" fmla="*/ 75 h 16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05"/>
                <a:gd name="T13" fmla="*/ 0 h 1665"/>
                <a:gd name="T14" fmla="*/ 6105 w 6105"/>
                <a:gd name="T15" fmla="*/ 1665 h 16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05" h="1665">
                  <a:moveTo>
                    <a:pt x="0" y="0"/>
                  </a:moveTo>
                  <a:lnTo>
                    <a:pt x="0" y="1665"/>
                  </a:lnTo>
                  <a:lnTo>
                    <a:pt x="6105" y="1665"/>
                  </a:lnTo>
                  <a:lnTo>
                    <a:pt x="6105" y="7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76" name="Group 848"/>
          <p:cNvGrpSpPr>
            <a:grpSpLocks/>
          </p:cNvGrpSpPr>
          <p:nvPr/>
        </p:nvGrpSpPr>
        <p:grpSpPr bwMode="auto">
          <a:xfrm>
            <a:off x="2292351" y="1870076"/>
            <a:ext cx="227013" cy="1198563"/>
            <a:chOff x="1564" y="1695"/>
            <a:chExt cx="188" cy="1739"/>
          </a:xfrm>
        </p:grpSpPr>
        <p:sp>
          <p:nvSpPr>
            <p:cNvPr id="2364" name="Text Box 849"/>
            <p:cNvSpPr txBox="1">
              <a:spLocks noChangeArrowheads="1"/>
            </p:cNvSpPr>
            <p:nvPr/>
          </p:nvSpPr>
          <p:spPr bwMode="auto">
            <a:xfrm>
              <a:off x="1564" y="326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800">
                  <a:solidFill>
                    <a:prstClr val="black"/>
                  </a:solidFill>
                  <a:latin typeface="Times New Roman" panose="02020603050405020304" pitchFamily="18" charset="0"/>
                </a:rPr>
                <a:t>0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  <p:sp>
          <p:nvSpPr>
            <p:cNvPr id="2365" name="Text Box 850"/>
            <p:cNvSpPr txBox="1">
              <a:spLocks noChangeArrowheads="1"/>
            </p:cNvSpPr>
            <p:nvPr/>
          </p:nvSpPr>
          <p:spPr bwMode="auto">
            <a:xfrm>
              <a:off x="1564" y="2886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800">
                  <a:solidFill>
                    <a:prstClr val="black"/>
                  </a:solidFill>
                  <a:latin typeface="Calibri" panose="020F0502020204030204" pitchFamily="34" charset="0"/>
                </a:rPr>
                <a:t>4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  <p:sp>
          <p:nvSpPr>
            <p:cNvPr id="2366" name="Text Box 851"/>
            <p:cNvSpPr txBox="1">
              <a:spLocks noChangeArrowheads="1"/>
            </p:cNvSpPr>
            <p:nvPr/>
          </p:nvSpPr>
          <p:spPr bwMode="auto">
            <a:xfrm>
              <a:off x="1564" y="2487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800">
                  <a:solidFill>
                    <a:prstClr val="black"/>
                  </a:solidFill>
                  <a:latin typeface="Calibri" panose="020F0502020204030204" pitchFamily="34" charset="0"/>
                </a:rPr>
                <a:t>8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  <p:sp>
          <p:nvSpPr>
            <p:cNvPr id="2367" name="Text Box 852"/>
            <p:cNvSpPr txBox="1">
              <a:spLocks noChangeArrowheads="1"/>
            </p:cNvSpPr>
            <p:nvPr/>
          </p:nvSpPr>
          <p:spPr bwMode="auto">
            <a:xfrm>
              <a:off x="1564" y="2088"/>
              <a:ext cx="1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800">
                  <a:solidFill>
                    <a:prstClr val="black"/>
                  </a:solidFill>
                  <a:latin typeface="Calibri" panose="020F0502020204030204" pitchFamily="34" charset="0"/>
                </a:rPr>
                <a:t>12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  <p:sp>
          <p:nvSpPr>
            <p:cNvPr id="2368" name="Text Box 853"/>
            <p:cNvSpPr txBox="1">
              <a:spLocks noChangeArrowheads="1"/>
            </p:cNvSpPr>
            <p:nvPr/>
          </p:nvSpPr>
          <p:spPr bwMode="auto">
            <a:xfrm>
              <a:off x="1564" y="1695"/>
              <a:ext cx="1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800">
                  <a:solidFill>
                    <a:prstClr val="black"/>
                  </a:solidFill>
                  <a:latin typeface="Calibri" panose="020F0502020204030204" pitchFamily="34" charset="0"/>
                </a:rPr>
                <a:t>16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7" name="Group 854"/>
          <p:cNvGrpSpPr>
            <a:grpSpLocks/>
          </p:cNvGrpSpPr>
          <p:nvPr/>
        </p:nvGrpSpPr>
        <p:grpSpPr bwMode="auto">
          <a:xfrm>
            <a:off x="9974263" y="1874839"/>
            <a:ext cx="468312" cy="1196975"/>
            <a:chOff x="7934" y="1701"/>
            <a:chExt cx="388" cy="1739"/>
          </a:xfrm>
        </p:grpSpPr>
        <p:grpSp>
          <p:nvGrpSpPr>
            <p:cNvPr id="2352" name="Group 855"/>
            <p:cNvGrpSpPr>
              <a:grpSpLocks/>
            </p:cNvGrpSpPr>
            <p:nvPr/>
          </p:nvGrpSpPr>
          <p:grpSpPr bwMode="auto">
            <a:xfrm>
              <a:off x="7934" y="1791"/>
              <a:ext cx="72" cy="1560"/>
              <a:chOff x="1757" y="1785"/>
              <a:chExt cx="72" cy="1560"/>
            </a:xfrm>
          </p:grpSpPr>
          <p:sp>
            <p:nvSpPr>
              <p:cNvPr id="2359" name="Line 856"/>
              <p:cNvSpPr>
                <a:spLocks noChangeShapeType="1"/>
              </p:cNvSpPr>
              <p:nvPr/>
            </p:nvSpPr>
            <p:spPr bwMode="auto">
              <a:xfrm flipH="1">
                <a:off x="1757" y="2973"/>
                <a:ext cx="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" name="Line 857"/>
              <p:cNvSpPr>
                <a:spLocks noChangeShapeType="1"/>
              </p:cNvSpPr>
              <p:nvPr/>
            </p:nvSpPr>
            <p:spPr bwMode="auto">
              <a:xfrm flipH="1">
                <a:off x="1757" y="2574"/>
                <a:ext cx="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1" name="Line 858"/>
              <p:cNvSpPr>
                <a:spLocks noChangeShapeType="1"/>
              </p:cNvSpPr>
              <p:nvPr/>
            </p:nvSpPr>
            <p:spPr bwMode="auto">
              <a:xfrm flipH="1">
                <a:off x="1757" y="2175"/>
                <a:ext cx="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2" name="Line 859"/>
              <p:cNvSpPr>
                <a:spLocks noChangeShapeType="1"/>
              </p:cNvSpPr>
              <p:nvPr/>
            </p:nvSpPr>
            <p:spPr bwMode="auto">
              <a:xfrm flipH="1">
                <a:off x="1757" y="1785"/>
                <a:ext cx="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3" name="Line 860"/>
              <p:cNvSpPr>
                <a:spLocks noChangeShapeType="1"/>
              </p:cNvSpPr>
              <p:nvPr/>
            </p:nvSpPr>
            <p:spPr bwMode="auto">
              <a:xfrm flipH="1">
                <a:off x="1760" y="3345"/>
                <a:ext cx="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53" name="Group 861"/>
            <p:cNvGrpSpPr>
              <a:grpSpLocks/>
            </p:cNvGrpSpPr>
            <p:nvPr/>
          </p:nvGrpSpPr>
          <p:grpSpPr bwMode="auto">
            <a:xfrm>
              <a:off x="8035" y="1701"/>
              <a:ext cx="287" cy="1739"/>
              <a:chOff x="8035" y="1701"/>
              <a:chExt cx="287" cy="1739"/>
            </a:xfrm>
          </p:grpSpPr>
          <p:sp>
            <p:nvSpPr>
              <p:cNvPr id="2354" name="Text Box 862"/>
              <p:cNvSpPr txBox="1">
                <a:spLocks noChangeArrowheads="1"/>
              </p:cNvSpPr>
              <p:nvPr/>
            </p:nvSpPr>
            <p:spPr bwMode="auto">
              <a:xfrm>
                <a:off x="8035" y="3267"/>
                <a:ext cx="14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fr-FR" altLang="en-US" sz="80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</a:t>
                </a:r>
                <a:endParaRPr lang="fr-F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5" name="Text Box 863"/>
              <p:cNvSpPr txBox="1">
                <a:spLocks noChangeArrowheads="1"/>
              </p:cNvSpPr>
              <p:nvPr/>
            </p:nvSpPr>
            <p:spPr bwMode="auto">
              <a:xfrm>
                <a:off x="8035" y="2892"/>
                <a:ext cx="2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fr-FR" altLang="en-US" sz="80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100</a:t>
                </a:r>
                <a:endParaRPr lang="fr-F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" name="Text Box 864"/>
              <p:cNvSpPr txBox="1">
                <a:spLocks noChangeArrowheads="1"/>
              </p:cNvSpPr>
              <p:nvPr/>
            </p:nvSpPr>
            <p:spPr bwMode="auto">
              <a:xfrm>
                <a:off x="8035" y="2493"/>
                <a:ext cx="2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fr-FR" altLang="en-US" sz="80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</a:t>
                </a:r>
                <a:endParaRPr lang="fr-F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7" name="Text Box 865"/>
              <p:cNvSpPr txBox="1">
                <a:spLocks noChangeArrowheads="1"/>
              </p:cNvSpPr>
              <p:nvPr/>
            </p:nvSpPr>
            <p:spPr bwMode="auto">
              <a:xfrm>
                <a:off x="8035" y="2094"/>
                <a:ext cx="2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fr-FR" altLang="en-US" sz="80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300</a:t>
                </a:r>
                <a:endParaRPr lang="fr-F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8" name="Text Box 866"/>
              <p:cNvSpPr txBox="1">
                <a:spLocks noChangeArrowheads="1"/>
              </p:cNvSpPr>
              <p:nvPr/>
            </p:nvSpPr>
            <p:spPr bwMode="auto">
              <a:xfrm>
                <a:off x="8035" y="1701"/>
                <a:ext cx="2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fr-FR" altLang="en-US" sz="800">
                    <a:solidFill>
                      <a:prstClr val="black"/>
                    </a:solidFill>
                    <a:latin typeface="Calibri" panose="020F0502020204030204" pitchFamily="34" charset="0"/>
                  </a:rPr>
                  <a:t>400</a:t>
                </a:r>
                <a:endParaRPr lang="fr-F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78" name="Freeform 867"/>
          <p:cNvSpPr>
            <a:spLocks/>
          </p:cNvSpPr>
          <p:nvPr/>
        </p:nvSpPr>
        <p:spPr bwMode="auto">
          <a:xfrm>
            <a:off x="2636838" y="2347914"/>
            <a:ext cx="7346950" cy="585787"/>
          </a:xfrm>
          <a:custGeom>
            <a:avLst/>
            <a:gdLst>
              <a:gd name="T0" fmla="*/ 0 w 6092"/>
              <a:gd name="T1" fmla="*/ 537659 h 852"/>
              <a:gd name="T2" fmla="*/ 699480 w 6092"/>
              <a:gd name="T3" fmla="*/ 537659 h 852"/>
              <a:gd name="T4" fmla="*/ 1193940 w 6092"/>
              <a:gd name="T5" fmla="*/ 510157 h 852"/>
              <a:gd name="T6" fmla="*/ 1507500 w 6092"/>
              <a:gd name="T7" fmla="*/ 489531 h 852"/>
              <a:gd name="T8" fmla="*/ 1917539 w 6092"/>
              <a:gd name="T9" fmla="*/ 393275 h 852"/>
              <a:gd name="T10" fmla="*/ 2279339 w 6092"/>
              <a:gd name="T11" fmla="*/ 276392 h 852"/>
              <a:gd name="T12" fmla="*/ 2629080 w 6092"/>
              <a:gd name="T13" fmla="*/ 56379 h 852"/>
              <a:gd name="T14" fmla="*/ 2870279 w 6092"/>
              <a:gd name="T15" fmla="*/ 8251 h 852"/>
              <a:gd name="T16" fmla="*/ 3087359 w 6092"/>
              <a:gd name="T17" fmla="*/ 104507 h 852"/>
              <a:gd name="T18" fmla="*/ 3473279 w 6092"/>
              <a:gd name="T19" fmla="*/ 393275 h 852"/>
              <a:gd name="T20" fmla="*/ 3690359 w 6092"/>
              <a:gd name="T21" fmla="*/ 489531 h 852"/>
              <a:gd name="T22" fmla="*/ 4196879 w 6092"/>
              <a:gd name="T23" fmla="*/ 427652 h 852"/>
              <a:gd name="T24" fmla="*/ 4715458 w 6092"/>
              <a:gd name="T25" fmla="*/ 338271 h 852"/>
              <a:gd name="T26" fmla="*/ 5185799 w 6092"/>
              <a:gd name="T27" fmla="*/ 221389 h 852"/>
              <a:gd name="T28" fmla="*/ 5390819 w 6092"/>
              <a:gd name="T29" fmla="*/ 221389 h 852"/>
              <a:gd name="T30" fmla="*/ 5740559 w 6092"/>
              <a:gd name="T31" fmla="*/ 297019 h 852"/>
              <a:gd name="T32" fmla="*/ 6138539 w 6092"/>
              <a:gd name="T33" fmla="*/ 400150 h 852"/>
              <a:gd name="T34" fmla="*/ 6512398 w 6092"/>
              <a:gd name="T35" fmla="*/ 462029 h 852"/>
              <a:gd name="T36" fmla="*/ 6898318 w 6092"/>
              <a:gd name="T37" fmla="*/ 517033 h 852"/>
              <a:gd name="T38" fmla="*/ 7272178 w 6092"/>
              <a:gd name="T39" fmla="*/ 572036 h 852"/>
              <a:gd name="T40" fmla="*/ 7344538 w 6092"/>
              <a:gd name="T41" fmla="*/ 585787 h 8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092"/>
              <a:gd name="T64" fmla="*/ 0 h 852"/>
              <a:gd name="T65" fmla="*/ 6092 w 6092"/>
              <a:gd name="T66" fmla="*/ 852 h 85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092" h="852">
                <a:moveTo>
                  <a:pt x="0" y="782"/>
                </a:moveTo>
                <a:cubicBezTo>
                  <a:pt x="207" y="785"/>
                  <a:pt x="415" y="789"/>
                  <a:pt x="580" y="782"/>
                </a:cubicBezTo>
                <a:cubicBezTo>
                  <a:pt x="745" y="775"/>
                  <a:pt x="878" y="754"/>
                  <a:pt x="990" y="742"/>
                </a:cubicBezTo>
                <a:cubicBezTo>
                  <a:pt x="1102" y="730"/>
                  <a:pt x="1150" y="740"/>
                  <a:pt x="1250" y="712"/>
                </a:cubicBezTo>
                <a:cubicBezTo>
                  <a:pt x="1350" y="684"/>
                  <a:pt x="1483" y="624"/>
                  <a:pt x="1590" y="572"/>
                </a:cubicBezTo>
                <a:cubicBezTo>
                  <a:pt x="1697" y="520"/>
                  <a:pt x="1792" y="484"/>
                  <a:pt x="1890" y="402"/>
                </a:cubicBezTo>
                <a:cubicBezTo>
                  <a:pt x="1988" y="320"/>
                  <a:pt x="2098" y="147"/>
                  <a:pt x="2180" y="82"/>
                </a:cubicBezTo>
                <a:cubicBezTo>
                  <a:pt x="2262" y="17"/>
                  <a:pt x="2317" y="0"/>
                  <a:pt x="2380" y="12"/>
                </a:cubicBezTo>
                <a:cubicBezTo>
                  <a:pt x="2443" y="24"/>
                  <a:pt x="2477" y="59"/>
                  <a:pt x="2560" y="152"/>
                </a:cubicBezTo>
                <a:cubicBezTo>
                  <a:pt x="2643" y="245"/>
                  <a:pt x="2797" y="479"/>
                  <a:pt x="2880" y="572"/>
                </a:cubicBezTo>
                <a:cubicBezTo>
                  <a:pt x="2963" y="665"/>
                  <a:pt x="2960" y="704"/>
                  <a:pt x="3060" y="712"/>
                </a:cubicBezTo>
                <a:cubicBezTo>
                  <a:pt x="3160" y="720"/>
                  <a:pt x="3338" y="659"/>
                  <a:pt x="3480" y="622"/>
                </a:cubicBezTo>
                <a:cubicBezTo>
                  <a:pt x="3622" y="585"/>
                  <a:pt x="3773" y="542"/>
                  <a:pt x="3910" y="492"/>
                </a:cubicBezTo>
                <a:cubicBezTo>
                  <a:pt x="4047" y="442"/>
                  <a:pt x="4207" y="350"/>
                  <a:pt x="4300" y="322"/>
                </a:cubicBezTo>
                <a:cubicBezTo>
                  <a:pt x="4393" y="294"/>
                  <a:pt x="4393" y="304"/>
                  <a:pt x="4470" y="322"/>
                </a:cubicBezTo>
                <a:cubicBezTo>
                  <a:pt x="4547" y="340"/>
                  <a:pt x="4657" y="389"/>
                  <a:pt x="4760" y="432"/>
                </a:cubicBezTo>
                <a:cubicBezTo>
                  <a:pt x="4863" y="475"/>
                  <a:pt x="4983" y="542"/>
                  <a:pt x="5090" y="582"/>
                </a:cubicBezTo>
                <a:cubicBezTo>
                  <a:pt x="5197" y="622"/>
                  <a:pt x="5295" y="644"/>
                  <a:pt x="5400" y="672"/>
                </a:cubicBezTo>
                <a:cubicBezTo>
                  <a:pt x="5505" y="700"/>
                  <a:pt x="5615" y="725"/>
                  <a:pt x="5720" y="752"/>
                </a:cubicBezTo>
                <a:cubicBezTo>
                  <a:pt x="5825" y="779"/>
                  <a:pt x="5968" y="815"/>
                  <a:pt x="6030" y="832"/>
                </a:cubicBezTo>
                <a:cubicBezTo>
                  <a:pt x="6092" y="849"/>
                  <a:pt x="6091" y="850"/>
                  <a:pt x="6090" y="85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79" name="Freeform 868"/>
          <p:cNvSpPr>
            <a:spLocks/>
          </p:cNvSpPr>
          <p:nvPr/>
        </p:nvSpPr>
        <p:spPr bwMode="auto">
          <a:xfrm>
            <a:off x="2613026" y="2025651"/>
            <a:ext cx="7369175" cy="962025"/>
          </a:xfrm>
          <a:custGeom>
            <a:avLst/>
            <a:gdLst>
              <a:gd name="T0" fmla="*/ 0 w 6110"/>
              <a:gd name="T1" fmla="*/ 935876 h 1398"/>
              <a:gd name="T2" fmla="*/ 554799 w 6110"/>
              <a:gd name="T3" fmla="*/ 928994 h 1398"/>
              <a:gd name="T4" fmla="*/ 1338754 w 6110"/>
              <a:gd name="T5" fmla="*/ 949638 h 1398"/>
              <a:gd name="T6" fmla="*/ 1881491 w 6110"/>
              <a:gd name="T7" fmla="*/ 928994 h 1398"/>
              <a:gd name="T8" fmla="*/ 2508656 w 6110"/>
              <a:gd name="T9" fmla="*/ 935876 h 1398"/>
              <a:gd name="T10" fmla="*/ 2979028 w 6110"/>
              <a:gd name="T11" fmla="*/ 942757 h 1398"/>
              <a:gd name="T12" fmla="*/ 3172002 w 6110"/>
              <a:gd name="T13" fmla="*/ 922113 h 1398"/>
              <a:gd name="T14" fmla="*/ 3340854 w 6110"/>
              <a:gd name="T15" fmla="*/ 908350 h 1398"/>
              <a:gd name="T16" fmla="*/ 3630314 w 6110"/>
              <a:gd name="T17" fmla="*/ 722551 h 1398"/>
              <a:gd name="T18" fmla="*/ 3907713 w 6110"/>
              <a:gd name="T19" fmla="*/ 619329 h 1398"/>
              <a:gd name="T20" fmla="*/ 4233356 w 6110"/>
              <a:gd name="T21" fmla="*/ 502345 h 1398"/>
              <a:gd name="T22" fmla="*/ 4957007 w 6110"/>
              <a:gd name="T23" fmla="*/ 75696 h 1398"/>
              <a:gd name="T24" fmla="*/ 5451502 w 6110"/>
              <a:gd name="T25" fmla="*/ 48170 h 1398"/>
              <a:gd name="T26" fmla="*/ 5753023 w 6110"/>
              <a:gd name="T27" fmla="*/ 41289 h 1398"/>
              <a:gd name="T28" fmla="*/ 5933935 w 6110"/>
              <a:gd name="T29" fmla="*/ 233969 h 1398"/>
              <a:gd name="T30" fmla="*/ 6392247 w 6110"/>
              <a:gd name="T31" fmla="*/ 612448 h 1398"/>
              <a:gd name="T32" fmla="*/ 6633464 w 6110"/>
              <a:gd name="T33" fmla="*/ 805128 h 1398"/>
              <a:gd name="T34" fmla="*/ 6898802 w 6110"/>
              <a:gd name="T35" fmla="*/ 922113 h 1398"/>
              <a:gd name="T36" fmla="*/ 7115897 w 6110"/>
              <a:gd name="T37" fmla="*/ 956520 h 1398"/>
              <a:gd name="T38" fmla="*/ 7369175 w 6110"/>
              <a:gd name="T39" fmla="*/ 956520 h 13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10"/>
              <a:gd name="T61" fmla="*/ 0 h 1398"/>
              <a:gd name="T62" fmla="*/ 6110 w 6110"/>
              <a:gd name="T63" fmla="*/ 1398 h 139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10" h="1398">
                <a:moveTo>
                  <a:pt x="0" y="1360"/>
                </a:moveTo>
                <a:cubicBezTo>
                  <a:pt x="137" y="1353"/>
                  <a:pt x="275" y="1347"/>
                  <a:pt x="460" y="1350"/>
                </a:cubicBezTo>
                <a:cubicBezTo>
                  <a:pt x="645" y="1353"/>
                  <a:pt x="927" y="1380"/>
                  <a:pt x="1110" y="1380"/>
                </a:cubicBezTo>
                <a:cubicBezTo>
                  <a:pt x="1293" y="1380"/>
                  <a:pt x="1398" y="1353"/>
                  <a:pt x="1560" y="1350"/>
                </a:cubicBezTo>
                <a:cubicBezTo>
                  <a:pt x="1722" y="1347"/>
                  <a:pt x="1928" y="1357"/>
                  <a:pt x="2080" y="1360"/>
                </a:cubicBezTo>
                <a:cubicBezTo>
                  <a:pt x="2232" y="1363"/>
                  <a:pt x="2378" y="1373"/>
                  <a:pt x="2470" y="1370"/>
                </a:cubicBezTo>
                <a:cubicBezTo>
                  <a:pt x="2562" y="1367"/>
                  <a:pt x="2580" y="1348"/>
                  <a:pt x="2630" y="1340"/>
                </a:cubicBezTo>
                <a:cubicBezTo>
                  <a:pt x="2680" y="1332"/>
                  <a:pt x="2707" y="1368"/>
                  <a:pt x="2770" y="1320"/>
                </a:cubicBezTo>
                <a:cubicBezTo>
                  <a:pt x="2833" y="1272"/>
                  <a:pt x="2932" y="1120"/>
                  <a:pt x="3010" y="1050"/>
                </a:cubicBezTo>
                <a:cubicBezTo>
                  <a:pt x="3088" y="980"/>
                  <a:pt x="3157" y="953"/>
                  <a:pt x="3240" y="900"/>
                </a:cubicBezTo>
                <a:cubicBezTo>
                  <a:pt x="3323" y="847"/>
                  <a:pt x="3365" y="862"/>
                  <a:pt x="3510" y="730"/>
                </a:cubicBezTo>
                <a:cubicBezTo>
                  <a:pt x="3655" y="598"/>
                  <a:pt x="3942" y="220"/>
                  <a:pt x="4110" y="110"/>
                </a:cubicBezTo>
                <a:cubicBezTo>
                  <a:pt x="4278" y="0"/>
                  <a:pt x="4410" y="78"/>
                  <a:pt x="4520" y="70"/>
                </a:cubicBezTo>
                <a:cubicBezTo>
                  <a:pt x="4630" y="62"/>
                  <a:pt x="4703" y="15"/>
                  <a:pt x="4770" y="60"/>
                </a:cubicBezTo>
                <a:cubicBezTo>
                  <a:pt x="4837" y="105"/>
                  <a:pt x="4832" y="202"/>
                  <a:pt x="4920" y="340"/>
                </a:cubicBezTo>
                <a:cubicBezTo>
                  <a:pt x="5008" y="478"/>
                  <a:pt x="5203" y="752"/>
                  <a:pt x="5300" y="890"/>
                </a:cubicBezTo>
                <a:cubicBezTo>
                  <a:pt x="5397" y="1028"/>
                  <a:pt x="5430" y="1095"/>
                  <a:pt x="5500" y="1170"/>
                </a:cubicBezTo>
                <a:cubicBezTo>
                  <a:pt x="5570" y="1245"/>
                  <a:pt x="5653" y="1303"/>
                  <a:pt x="5720" y="1340"/>
                </a:cubicBezTo>
                <a:cubicBezTo>
                  <a:pt x="5787" y="1377"/>
                  <a:pt x="5835" y="1382"/>
                  <a:pt x="5900" y="1390"/>
                </a:cubicBezTo>
                <a:cubicBezTo>
                  <a:pt x="5965" y="1398"/>
                  <a:pt x="6037" y="1394"/>
                  <a:pt x="6110" y="139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350" name="AutoShape 870"/>
          <p:cNvSpPr>
            <a:spLocks noChangeArrowheads="1"/>
          </p:cNvSpPr>
          <p:nvPr/>
        </p:nvSpPr>
        <p:spPr bwMode="auto">
          <a:xfrm>
            <a:off x="2108200" y="1306514"/>
            <a:ext cx="1168400" cy="269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200" b="1">
                <a:solidFill>
                  <a:prstClr val="black"/>
                </a:solidFill>
                <a:latin typeface="Calibri" panose="020F0502020204030204" pitchFamily="34" charset="0"/>
              </a:rPr>
              <a:t>Cycle ovarien</a:t>
            </a:r>
            <a:endParaRPr lang="fr-FR" altLang="en-US" sz="2800">
              <a:solidFill>
                <a:prstClr val="black"/>
              </a:solidFill>
            </a:endParaRPr>
          </a:p>
        </p:txBody>
      </p:sp>
      <p:sp>
        <p:nvSpPr>
          <p:cNvPr id="149351" name="Freeform 871"/>
          <p:cNvSpPr>
            <a:spLocks/>
          </p:cNvSpPr>
          <p:nvPr/>
        </p:nvSpPr>
        <p:spPr bwMode="auto">
          <a:xfrm>
            <a:off x="3729039" y="1423989"/>
            <a:ext cx="236537" cy="966787"/>
          </a:xfrm>
          <a:custGeom>
            <a:avLst/>
            <a:gdLst>
              <a:gd name="T0" fmla="*/ 236537 w 349"/>
              <a:gd name="T1" fmla="*/ 0 h 1578"/>
              <a:gd name="T2" fmla="*/ 13555 w 349"/>
              <a:gd name="T3" fmla="*/ 441732 h 1578"/>
              <a:gd name="T4" fmla="*/ 155206 w 349"/>
              <a:gd name="T5" fmla="*/ 966787 h 1578"/>
              <a:gd name="T6" fmla="*/ 0 60000 65536"/>
              <a:gd name="T7" fmla="*/ 0 60000 65536"/>
              <a:gd name="T8" fmla="*/ 0 60000 65536"/>
              <a:gd name="T9" fmla="*/ 0 w 349"/>
              <a:gd name="T10" fmla="*/ 0 h 1578"/>
              <a:gd name="T11" fmla="*/ 349 w 349"/>
              <a:gd name="T12" fmla="*/ 1578 h 1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1578">
                <a:moveTo>
                  <a:pt x="349" y="0"/>
                </a:moveTo>
                <a:cubicBezTo>
                  <a:pt x="173" y="172"/>
                  <a:pt x="40" y="458"/>
                  <a:pt x="20" y="721"/>
                </a:cubicBezTo>
                <a:cubicBezTo>
                  <a:pt x="0" y="984"/>
                  <a:pt x="186" y="1399"/>
                  <a:pt x="229" y="1578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9352" name="AutoShape 872"/>
          <p:cNvSpPr>
            <a:spLocks noChangeArrowheads="1"/>
          </p:cNvSpPr>
          <p:nvPr/>
        </p:nvSpPr>
        <p:spPr bwMode="auto">
          <a:xfrm>
            <a:off x="3479800" y="2430463"/>
            <a:ext cx="1074738" cy="260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1100" b="1">
                <a:solidFill>
                  <a:srgbClr val="FF0000"/>
                </a:solidFill>
                <a:latin typeface="Calibri" panose="020F0502020204030204" pitchFamily="34" charset="0"/>
              </a:rPr>
              <a:t>Œstradiol</a:t>
            </a:r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149353" name="AutoShape 873"/>
          <p:cNvSpPr>
            <a:spLocks noChangeArrowheads="1"/>
          </p:cNvSpPr>
          <p:nvPr/>
        </p:nvSpPr>
        <p:spPr bwMode="auto">
          <a:xfrm>
            <a:off x="4913314" y="2532063"/>
            <a:ext cx="1074737" cy="2222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fr-FR" altLang="en-US" sz="900" b="1">
                <a:solidFill>
                  <a:srgbClr val="FF0000"/>
                </a:solidFill>
                <a:latin typeface="Calibri" panose="020F0502020204030204" pitchFamily="34" charset="0"/>
              </a:rPr>
              <a:t>Pic d’œstradiol</a:t>
            </a:r>
            <a:endParaRPr lang="fr-FR" altLang="en-US">
              <a:solidFill>
                <a:prstClr val="black"/>
              </a:solidFill>
            </a:endParaRPr>
          </a:p>
        </p:txBody>
      </p:sp>
      <p:grpSp>
        <p:nvGrpSpPr>
          <p:cNvPr id="20" name="Groupe 1039"/>
          <p:cNvGrpSpPr>
            <a:grpSpLocks/>
          </p:cNvGrpSpPr>
          <p:nvPr/>
        </p:nvGrpSpPr>
        <p:grpSpPr bwMode="auto">
          <a:xfrm>
            <a:off x="6981826" y="1141413"/>
            <a:ext cx="1452563" cy="900112"/>
            <a:chOff x="5458235" y="1141586"/>
            <a:chExt cx="1451665" cy="900293"/>
          </a:xfrm>
        </p:grpSpPr>
        <p:sp>
          <p:nvSpPr>
            <p:cNvPr id="2350" name="AutoShape 869"/>
            <p:cNvSpPr>
              <a:spLocks noChangeArrowheads="1"/>
            </p:cNvSpPr>
            <p:nvPr/>
          </p:nvSpPr>
          <p:spPr bwMode="auto">
            <a:xfrm>
              <a:off x="5458235" y="1765290"/>
              <a:ext cx="1195859" cy="2287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fr-FR" altLang="en-US" sz="1100" b="1">
                  <a:solidFill>
                    <a:srgbClr val="0000FF"/>
                  </a:solidFill>
                  <a:latin typeface="Calibri" panose="020F0502020204030204" pitchFamily="34" charset="0"/>
                </a:rPr>
                <a:t>Progestérone</a:t>
              </a:r>
              <a:endParaRPr lang="fr-FR" altLang="en-US">
                <a:solidFill>
                  <a:prstClr val="black"/>
                </a:solidFill>
              </a:endParaRPr>
            </a:p>
          </p:txBody>
        </p:sp>
        <p:sp>
          <p:nvSpPr>
            <p:cNvPr id="2351" name="Freeform 874"/>
            <p:cNvSpPr>
              <a:spLocks/>
            </p:cNvSpPr>
            <p:nvPr/>
          </p:nvSpPr>
          <p:spPr bwMode="auto">
            <a:xfrm>
              <a:off x="6798379" y="1141586"/>
              <a:ext cx="111521" cy="900293"/>
            </a:xfrm>
            <a:custGeom>
              <a:avLst/>
              <a:gdLst>
                <a:gd name="T0" fmla="*/ 50405 w 177"/>
                <a:gd name="T1" fmla="*/ 0 h 1468"/>
                <a:gd name="T2" fmla="*/ 103330 w 177"/>
                <a:gd name="T3" fmla="*/ 435428 h 1468"/>
                <a:gd name="T4" fmla="*/ 0 w 177"/>
                <a:gd name="T5" fmla="*/ 900293 h 1468"/>
                <a:gd name="T6" fmla="*/ 0 60000 65536"/>
                <a:gd name="T7" fmla="*/ 0 60000 65536"/>
                <a:gd name="T8" fmla="*/ 0 60000 65536"/>
                <a:gd name="T9" fmla="*/ 0 w 177"/>
                <a:gd name="T10" fmla="*/ 0 h 1468"/>
                <a:gd name="T11" fmla="*/ 177 w 177"/>
                <a:gd name="T12" fmla="*/ 1468 h 1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" h="1468">
                  <a:moveTo>
                    <a:pt x="80" y="0"/>
                  </a:moveTo>
                  <a:cubicBezTo>
                    <a:pt x="157" y="229"/>
                    <a:pt x="177" y="465"/>
                    <a:pt x="164" y="710"/>
                  </a:cubicBezTo>
                  <a:cubicBezTo>
                    <a:pt x="151" y="955"/>
                    <a:pt x="34" y="1310"/>
                    <a:pt x="0" y="146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9355" name="Freeform 875"/>
          <p:cNvSpPr>
            <a:spLocks/>
          </p:cNvSpPr>
          <p:nvPr/>
        </p:nvSpPr>
        <p:spPr bwMode="auto">
          <a:xfrm>
            <a:off x="9418638" y="1112839"/>
            <a:ext cx="311150" cy="1704975"/>
          </a:xfrm>
          <a:custGeom>
            <a:avLst/>
            <a:gdLst>
              <a:gd name="T0" fmla="*/ 18303 w 493"/>
              <a:gd name="T1" fmla="*/ 0 h 2780"/>
              <a:gd name="T2" fmla="*/ 307994 w 493"/>
              <a:gd name="T3" fmla="*/ 501680 h 2780"/>
              <a:gd name="T4" fmla="*/ 0 w 493"/>
              <a:gd name="T5" fmla="*/ 1704975 h 2780"/>
              <a:gd name="T6" fmla="*/ 0 60000 65536"/>
              <a:gd name="T7" fmla="*/ 0 60000 65536"/>
              <a:gd name="T8" fmla="*/ 0 60000 65536"/>
              <a:gd name="T9" fmla="*/ 0 w 493"/>
              <a:gd name="T10" fmla="*/ 0 h 2780"/>
              <a:gd name="T11" fmla="*/ 493 w 493"/>
              <a:gd name="T12" fmla="*/ 2780 h 2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3" h="2780">
                <a:moveTo>
                  <a:pt x="29" y="0"/>
                </a:moveTo>
                <a:cubicBezTo>
                  <a:pt x="100" y="134"/>
                  <a:pt x="493" y="355"/>
                  <a:pt x="488" y="818"/>
                </a:cubicBezTo>
                <a:cubicBezTo>
                  <a:pt x="483" y="1281"/>
                  <a:pt x="102" y="2371"/>
                  <a:pt x="0" y="278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186" name="Group 876"/>
          <p:cNvGrpSpPr>
            <a:grpSpLocks/>
          </p:cNvGrpSpPr>
          <p:nvPr/>
        </p:nvGrpSpPr>
        <p:grpSpPr bwMode="auto">
          <a:xfrm>
            <a:off x="8718550" y="646114"/>
            <a:ext cx="831850" cy="549275"/>
            <a:chOff x="9850" y="6403"/>
            <a:chExt cx="5552" cy="3877"/>
          </a:xfrm>
        </p:grpSpPr>
        <p:sp>
          <p:nvSpPr>
            <p:cNvPr id="2187" name="Freeform 877"/>
            <p:cNvSpPr>
              <a:spLocks/>
            </p:cNvSpPr>
            <p:nvPr/>
          </p:nvSpPr>
          <p:spPr bwMode="auto">
            <a:xfrm>
              <a:off x="9850" y="6403"/>
              <a:ext cx="5552" cy="3877"/>
            </a:xfrm>
            <a:custGeom>
              <a:avLst/>
              <a:gdLst>
                <a:gd name="T0" fmla="*/ 210 w 5552"/>
                <a:gd name="T1" fmla="*/ 1180 h 3877"/>
                <a:gd name="T2" fmla="*/ 573 w 5552"/>
                <a:gd name="T3" fmla="*/ 790 h 3877"/>
                <a:gd name="T4" fmla="*/ 1354 w 5552"/>
                <a:gd name="T5" fmla="*/ 745 h 3877"/>
                <a:gd name="T6" fmla="*/ 1868 w 5552"/>
                <a:gd name="T7" fmla="*/ 370 h 3877"/>
                <a:gd name="T8" fmla="*/ 2572 w 5552"/>
                <a:gd name="T9" fmla="*/ 400 h 3877"/>
                <a:gd name="T10" fmla="*/ 3633 w 5552"/>
                <a:gd name="T11" fmla="*/ 10 h 3877"/>
                <a:gd name="T12" fmla="*/ 4833 w 5552"/>
                <a:gd name="T13" fmla="*/ 460 h 3877"/>
                <a:gd name="T14" fmla="*/ 5238 w 5552"/>
                <a:gd name="T15" fmla="*/ 1210 h 3877"/>
                <a:gd name="T16" fmla="*/ 5463 w 5552"/>
                <a:gd name="T17" fmla="*/ 1705 h 3877"/>
                <a:gd name="T18" fmla="*/ 4703 w 5552"/>
                <a:gd name="T19" fmla="*/ 3216 h 3877"/>
                <a:gd name="T20" fmla="*/ 4217 w 5552"/>
                <a:gd name="T21" fmla="*/ 3115 h 3877"/>
                <a:gd name="T22" fmla="*/ 4037 w 5552"/>
                <a:gd name="T23" fmla="*/ 3491 h 3877"/>
                <a:gd name="T24" fmla="*/ 2826 w 5552"/>
                <a:gd name="T25" fmla="*/ 3761 h 3877"/>
                <a:gd name="T26" fmla="*/ 2761 w 5552"/>
                <a:gd name="T27" fmla="*/ 3670 h 3877"/>
                <a:gd name="T28" fmla="*/ 2318 w 5552"/>
                <a:gd name="T29" fmla="*/ 3822 h 3877"/>
                <a:gd name="T30" fmla="*/ 1085 w 5552"/>
                <a:gd name="T31" fmla="*/ 3339 h 3877"/>
                <a:gd name="T32" fmla="*/ 1142 w 5552"/>
                <a:gd name="T33" fmla="*/ 3179 h 3877"/>
                <a:gd name="T34" fmla="*/ 502 w 5552"/>
                <a:gd name="T35" fmla="*/ 3052 h 3877"/>
                <a:gd name="T36" fmla="*/ 51 w 5552"/>
                <a:gd name="T37" fmla="*/ 2408 h 3877"/>
                <a:gd name="T38" fmla="*/ 210 w 5552"/>
                <a:gd name="T39" fmla="*/ 1180 h 38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52"/>
                <a:gd name="T61" fmla="*/ 0 h 3877"/>
                <a:gd name="T62" fmla="*/ 5552 w 5552"/>
                <a:gd name="T63" fmla="*/ 3877 h 38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52" h="3877">
                  <a:moveTo>
                    <a:pt x="210" y="1180"/>
                  </a:moveTo>
                  <a:cubicBezTo>
                    <a:pt x="297" y="910"/>
                    <a:pt x="382" y="862"/>
                    <a:pt x="573" y="790"/>
                  </a:cubicBezTo>
                  <a:cubicBezTo>
                    <a:pt x="764" y="718"/>
                    <a:pt x="1138" y="815"/>
                    <a:pt x="1354" y="745"/>
                  </a:cubicBezTo>
                  <a:cubicBezTo>
                    <a:pt x="1570" y="675"/>
                    <a:pt x="1665" y="427"/>
                    <a:pt x="1868" y="370"/>
                  </a:cubicBezTo>
                  <a:cubicBezTo>
                    <a:pt x="2071" y="313"/>
                    <a:pt x="2278" y="460"/>
                    <a:pt x="2572" y="400"/>
                  </a:cubicBezTo>
                  <a:cubicBezTo>
                    <a:pt x="2866" y="340"/>
                    <a:pt x="3256" y="0"/>
                    <a:pt x="3633" y="10"/>
                  </a:cubicBezTo>
                  <a:cubicBezTo>
                    <a:pt x="4010" y="20"/>
                    <a:pt x="4566" y="260"/>
                    <a:pt x="4833" y="460"/>
                  </a:cubicBezTo>
                  <a:cubicBezTo>
                    <a:pt x="5100" y="660"/>
                    <a:pt x="5133" y="1003"/>
                    <a:pt x="5238" y="1210"/>
                  </a:cubicBezTo>
                  <a:cubicBezTo>
                    <a:pt x="5343" y="1417"/>
                    <a:pt x="5552" y="1371"/>
                    <a:pt x="5463" y="1705"/>
                  </a:cubicBezTo>
                  <a:cubicBezTo>
                    <a:pt x="5374" y="2039"/>
                    <a:pt x="4911" y="2981"/>
                    <a:pt x="4703" y="3216"/>
                  </a:cubicBezTo>
                  <a:cubicBezTo>
                    <a:pt x="4495" y="3451"/>
                    <a:pt x="4328" y="3069"/>
                    <a:pt x="4217" y="3115"/>
                  </a:cubicBezTo>
                  <a:cubicBezTo>
                    <a:pt x="4106" y="3161"/>
                    <a:pt x="4269" y="3383"/>
                    <a:pt x="4037" y="3491"/>
                  </a:cubicBezTo>
                  <a:cubicBezTo>
                    <a:pt x="3805" y="3599"/>
                    <a:pt x="3039" y="3731"/>
                    <a:pt x="2826" y="3761"/>
                  </a:cubicBezTo>
                  <a:cubicBezTo>
                    <a:pt x="2613" y="3791"/>
                    <a:pt x="2846" y="3660"/>
                    <a:pt x="2761" y="3670"/>
                  </a:cubicBezTo>
                  <a:cubicBezTo>
                    <a:pt x="2676" y="3680"/>
                    <a:pt x="2597" y="3877"/>
                    <a:pt x="2318" y="3822"/>
                  </a:cubicBezTo>
                  <a:cubicBezTo>
                    <a:pt x="2039" y="3767"/>
                    <a:pt x="1281" y="3446"/>
                    <a:pt x="1085" y="3339"/>
                  </a:cubicBezTo>
                  <a:cubicBezTo>
                    <a:pt x="889" y="3232"/>
                    <a:pt x="1239" y="3227"/>
                    <a:pt x="1142" y="3179"/>
                  </a:cubicBezTo>
                  <a:cubicBezTo>
                    <a:pt x="1045" y="3131"/>
                    <a:pt x="684" y="3180"/>
                    <a:pt x="502" y="3052"/>
                  </a:cubicBezTo>
                  <a:cubicBezTo>
                    <a:pt x="320" y="2924"/>
                    <a:pt x="102" y="2717"/>
                    <a:pt x="51" y="2408"/>
                  </a:cubicBezTo>
                  <a:cubicBezTo>
                    <a:pt x="0" y="2099"/>
                    <a:pt x="123" y="1450"/>
                    <a:pt x="210" y="1180"/>
                  </a:cubicBez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rgbClr val="FBD4B4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88" name="Freeform 878"/>
            <p:cNvSpPr>
              <a:spLocks/>
            </p:cNvSpPr>
            <p:nvPr/>
          </p:nvSpPr>
          <p:spPr bwMode="auto">
            <a:xfrm>
              <a:off x="10833" y="7593"/>
              <a:ext cx="3443" cy="1221"/>
            </a:xfrm>
            <a:custGeom>
              <a:avLst/>
              <a:gdLst>
                <a:gd name="T0" fmla="*/ 101 w 3443"/>
                <a:gd name="T1" fmla="*/ 372 h 1221"/>
                <a:gd name="T2" fmla="*/ 452 w 3443"/>
                <a:gd name="T3" fmla="*/ 672 h 1221"/>
                <a:gd name="T4" fmla="*/ 251 w 3443"/>
                <a:gd name="T5" fmla="*/ 1086 h 1221"/>
                <a:gd name="T6" fmla="*/ 452 w 3443"/>
                <a:gd name="T7" fmla="*/ 732 h 1221"/>
                <a:gd name="T8" fmla="*/ 661 w 3443"/>
                <a:gd name="T9" fmla="*/ 1203 h 1221"/>
                <a:gd name="T10" fmla="*/ 817 w 3443"/>
                <a:gd name="T11" fmla="*/ 837 h 1221"/>
                <a:gd name="T12" fmla="*/ 1609 w 3443"/>
                <a:gd name="T13" fmla="*/ 1203 h 1221"/>
                <a:gd name="T14" fmla="*/ 1507 w 3443"/>
                <a:gd name="T15" fmla="*/ 732 h 1221"/>
                <a:gd name="T16" fmla="*/ 2707 w 3443"/>
                <a:gd name="T17" fmla="*/ 1086 h 1221"/>
                <a:gd name="T18" fmla="*/ 2466 w 3443"/>
                <a:gd name="T19" fmla="*/ 612 h 1221"/>
                <a:gd name="T20" fmla="*/ 3367 w 3443"/>
                <a:gd name="T21" fmla="*/ 492 h 1221"/>
                <a:gd name="T22" fmla="*/ 2923 w 3443"/>
                <a:gd name="T23" fmla="*/ 27 h 1221"/>
                <a:gd name="T24" fmla="*/ 2552 w 3443"/>
                <a:gd name="T25" fmla="*/ 327 h 1221"/>
                <a:gd name="T26" fmla="*/ 1647 w 3443"/>
                <a:gd name="T27" fmla="*/ 12 h 1221"/>
                <a:gd name="T28" fmla="*/ 1764 w 3443"/>
                <a:gd name="T29" fmla="*/ 342 h 1221"/>
                <a:gd name="T30" fmla="*/ 979 w 3443"/>
                <a:gd name="T31" fmla="*/ 87 h 1221"/>
                <a:gd name="T32" fmla="*/ 1059 w 3443"/>
                <a:gd name="T33" fmla="*/ 567 h 1221"/>
                <a:gd name="T34" fmla="*/ 101 w 3443"/>
                <a:gd name="T35" fmla="*/ 372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3"/>
                <a:gd name="T55" fmla="*/ 0 h 1221"/>
                <a:gd name="T56" fmla="*/ 3443 w 3443"/>
                <a:gd name="T57" fmla="*/ 1221 h 12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3" h="1221">
                  <a:moveTo>
                    <a:pt x="101" y="372"/>
                  </a:moveTo>
                  <a:cubicBezTo>
                    <a:pt x="0" y="389"/>
                    <a:pt x="427" y="553"/>
                    <a:pt x="452" y="672"/>
                  </a:cubicBezTo>
                  <a:cubicBezTo>
                    <a:pt x="477" y="791"/>
                    <a:pt x="251" y="1076"/>
                    <a:pt x="251" y="1086"/>
                  </a:cubicBezTo>
                  <a:cubicBezTo>
                    <a:pt x="251" y="1096"/>
                    <a:pt x="384" y="713"/>
                    <a:pt x="452" y="732"/>
                  </a:cubicBezTo>
                  <a:cubicBezTo>
                    <a:pt x="520" y="751"/>
                    <a:pt x="600" y="1186"/>
                    <a:pt x="661" y="1203"/>
                  </a:cubicBezTo>
                  <a:cubicBezTo>
                    <a:pt x="722" y="1220"/>
                    <a:pt x="659" y="837"/>
                    <a:pt x="817" y="837"/>
                  </a:cubicBezTo>
                  <a:cubicBezTo>
                    <a:pt x="975" y="837"/>
                    <a:pt x="1494" y="1221"/>
                    <a:pt x="1609" y="1203"/>
                  </a:cubicBezTo>
                  <a:cubicBezTo>
                    <a:pt x="1724" y="1185"/>
                    <a:pt x="1324" y="751"/>
                    <a:pt x="1507" y="732"/>
                  </a:cubicBezTo>
                  <a:cubicBezTo>
                    <a:pt x="1690" y="713"/>
                    <a:pt x="2547" y="1106"/>
                    <a:pt x="2707" y="1086"/>
                  </a:cubicBezTo>
                  <a:cubicBezTo>
                    <a:pt x="2867" y="1066"/>
                    <a:pt x="2356" y="711"/>
                    <a:pt x="2466" y="612"/>
                  </a:cubicBezTo>
                  <a:cubicBezTo>
                    <a:pt x="2576" y="513"/>
                    <a:pt x="3291" y="589"/>
                    <a:pt x="3367" y="492"/>
                  </a:cubicBezTo>
                  <a:cubicBezTo>
                    <a:pt x="3443" y="395"/>
                    <a:pt x="3059" y="54"/>
                    <a:pt x="2923" y="27"/>
                  </a:cubicBezTo>
                  <a:cubicBezTo>
                    <a:pt x="2787" y="0"/>
                    <a:pt x="2765" y="329"/>
                    <a:pt x="2552" y="327"/>
                  </a:cubicBezTo>
                  <a:cubicBezTo>
                    <a:pt x="2339" y="325"/>
                    <a:pt x="1778" y="9"/>
                    <a:pt x="1647" y="12"/>
                  </a:cubicBezTo>
                  <a:cubicBezTo>
                    <a:pt x="1516" y="15"/>
                    <a:pt x="1875" y="329"/>
                    <a:pt x="1764" y="342"/>
                  </a:cubicBezTo>
                  <a:cubicBezTo>
                    <a:pt x="1653" y="355"/>
                    <a:pt x="1097" y="49"/>
                    <a:pt x="979" y="87"/>
                  </a:cubicBezTo>
                  <a:cubicBezTo>
                    <a:pt x="861" y="125"/>
                    <a:pt x="1197" y="525"/>
                    <a:pt x="1059" y="567"/>
                  </a:cubicBezTo>
                  <a:cubicBezTo>
                    <a:pt x="921" y="609"/>
                    <a:pt x="202" y="355"/>
                    <a:pt x="101" y="372"/>
                  </a:cubicBez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7470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89" name="Oval 879"/>
            <p:cNvSpPr>
              <a:spLocks noChangeArrowheads="1"/>
            </p:cNvSpPr>
            <p:nvPr/>
          </p:nvSpPr>
          <p:spPr bwMode="auto">
            <a:xfrm>
              <a:off x="10971" y="8313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0" name="Oval 880"/>
            <p:cNvSpPr>
              <a:spLocks noChangeArrowheads="1"/>
            </p:cNvSpPr>
            <p:nvPr/>
          </p:nvSpPr>
          <p:spPr bwMode="auto">
            <a:xfrm>
              <a:off x="11230" y="768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1" name="Oval 881"/>
            <p:cNvSpPr>
              <a:spLocks noChangeArrowheads="1"/>
            </p:cNvSpPr>
            <p:nvPr/>
          </p:nvSpPr>
          <p:spPr bwMode="auto">
            <a:xfrm>
              <a:off x="10796" y="80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2" name="Oval 882"/>
            <p:cNvSpPr>
              <a:spLocks noChangeArrowheads="1"/>
            </p:cNvSpPr>
            <p:nvPr/>
          </p:nvSpPr>
          <p:spPr bwMode="auto">
            <a:xfrm>
              <a:off x="10464" y="806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3" name="Oval 883"/>
            <p:cNvSpPr>
              <a:spLocks noChangeArrowheads="1"/>
            </p:cNvSpPr>
            <p:nvPr/>
          </p:nvSpPr>
          <p:spPr bwMode="auto">
            <a:xfrm>
              <a:off x="11435" y="912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4" name="Oval 884"/>
            <p:cNvSpPr>
              <a:spLocks noChangeArrowheads="1"/>
            </p:cNvSpPr>
            <p:nvPr/>
          </p:nvSpPr>
          <p:spPr bwMode="auto">
            <a:xfrm>
              <a:off x="10620" y="836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5" name="Oval 885"/>
            <p:cNvSpPr>
              <a:spLocks noChangeArrowheads="1"/>
            </p:cNvSpPr>
            <p:nvPr/>
          </p:nvSpPr>
          <p:spPr bwMode="auto">
            <a:xfrm>
              <a:off x="10845" y="754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6" name="Oval 886"/>
            <p:cNvSpPr>
              <a:spLocks noChangeArrowheads="1"/>
            </p:cNvSpPr>
            <p:nvPr/>
          </p:nvSpPr>
          <p:spPr bwMode="auto">
            <a:xfrm>
              <a:off x="10732" y="773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7" name="Oval 887"/>
            <p:cNvSpPr>
              <a:spLocks noChangeArrowheads="1"/>
            </p:cNvSpPr>
            <p:nvPr/>
          </p:nvSpPr>
          <p:spPr bwMode="auto">
            <a:xfrm>
              <a:off x="11812" y="876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8" name="Oval 888"/>
            <p:cNvSpPr>
              <a:spLocks noChangeArrowheads="1"/>
            </p:cNvSpPr>
            <p:nvPr/>
          </p:nvSpPr>
          <p:spPr bwMode="auto">
            <a:xfrm>
              <a:off x="11342" y="873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9" name="Oval 889"/>
            <p:cNvSpPr>
              <a:spLocks noChangeArrowheads="1"/>
            </p:cNvSpPr>
            <p:nvPr/>
          </p:nvSpPr>
          <p:spPr bwMode="auto">
            <a:xfrm>
              <a:off x="11251" y="856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0" name="Oval 890"/>
            <p:cNvSpPr>
              <a:spLocks noChangeArrowheads="1"/>
            </p:cNvSpPr>
            <p:nvPr/>
          </p:nvSpPr>
          <p:spPr bwMode="auto">
            <a:xfrm>
              <a:off x="10964" y="87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1" name="Oval 891"/>
            <p:cNvSpPr>
              <a:spLocks noChangeArrowheads="1"/>
            </p:cNvSpPr>
            <p:nvPr/>
          </p:nvSpPr>
          <p:spPr bwMode="auto">
            <a:xfrm>
              <a:off x="11482" y="792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2" name="Oval 892"/>
            <p:cNvSpPr>
              <a:spLocks noChangeArrowheads="1"/>
            </p:cNvSpPr>
            <p:nvPr/>
          </p:nvSpPr>
          <p:spPr bwMode="auto">
            <a:xfrm>
              <a:off x="11713" y="753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3" name="Oval 893"/>
            <p:cNvSpPr>
              <a:spLocks noChangeArrowheads="1"/>
            </p:cNvSpPr>
            <p:nvPr/>
          </p:nvSpPr>
          <p:spPr bwMode="auto">
            <a:xfrm>
              <a:off x="11710" y="860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4" name="Oval 894"/>
            <p:cNvSpPr>
              <a:spLocks noChangeArrowheads="1"/>
            </p:cNvSpPr>
            <p:nvPr/>
          </p:nvSpPr>
          <p:spPr bwMode="auto">
            <a:xfrm>
              <a:off x="11994" y="875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5" name="Oval 895"/>
            <p:cNvSpPr>
              <a:spLocks noChangeArrowheads="1"/>
            </p:cNvSpPr>
            <p:nvPr/>
          </p:nvSpPr>
          <p:spPr bwMode="auto">
            <a:xfrm>
              <a:off x="11204" y="897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6" name="Oval 896"/>
            <p:cNvSpPr>
              <a:spLocks noChangeArrowheads="1"/>
            </p:cNvSpPr>
            <p:nvPr/>
          </p:nvSpPr>
          <p:spPr bwMode="auto">
            <a:xfrm>
              <a:off x="11076" y="783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7" name="Oval 897"/>
            <p:cNvSpPr>
              <a:spLocks noChangeArrowheads="1"/>
            </p:cNvSpPr>
            <p:nvPr/>
          </p:nvSpPr>
          <p:spPr bwMode="auto">
            <a:xfrm>
              <a:off x="10577" y="89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8" name="Oval 898"/>
            <p:cNvSpPr>
              <a:spLocks noChangeArrowheads="1"/>
            </p:cNvSpPr>
            <p:nvPr/>
          </p:nvSpPr>
          <p:spPr bwMode="auto">
            <a:xfrm>
              <a:off x="10352" y="84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9" name="Oval 899"/>
            <p:cNvSpPr>
              <a:spLocks noChangeArrowheads="1"/>
            </p:cNvSpPr>
            <p:nvPr/>
          </p:nvSpPr>
          <p:spPr bwMode="auto">
            <a:xfrm>
              <a:off x="10846" y="897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0" name="Oval 900"/>
            <p:cNvSpPr>
              <a:spLocks noChangeArrowheads="1"/>
            </p:cNvSpPr>
            <p:nvPr/>
          </p:nvSpPr>
          <p:spPr bwMode="auto">
            <a:xfrm>
              <a:off x="11684" y="896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1" name="Oval 901"/>
            <p:cNvSpPr>
              <a:spLocks noChangeArrowheads="1"/>
            </p:cNvSpPr>
            <p:nvPr/>
          </p:nvSpPr>
          <p:spPr bwMode="auto">
            <a:xfrm>
              <a:off x="11470" y="75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2" name="Oval 902"/>
            <p:cNvSpPr>
              <a:spLocks noChangeArrowheads="1"/>
            </p:cNvSpPr>
            <p:nvPr/>
          </p:nvSpPr>
          <p:spPr bwMode="auto">
            <a:xfrm>
              <a:off x="13072" y="8995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3" name="Oval 903"/>
            <p:cNvSpPr>
              <a:spLocks noChangeArrowheads="1"/>
            </p:cNvSpPr>
            <p:nvPr/>
          </p:nvSpPr>
          <p:spPr bwMode="auto">
            <a:xfrm>
              <a:off x="13072" y="86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4" name="Oval 904"/>
            <p:cNvSpPr>
              <a:spLocks noChangeArrowheads="1"/>
            </p:cNvSpPr>
            <p:nvPr/>
          </p:nvSpPr>
          <p:spPr bwMode="auto">
            <a:xfrm>
              <a:off x="12638" y="896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5" name="Oval 905"/>
            <p:cNvSpPr>
              <a:spLocks noChangeArrowheads="1"/>
            </p:cNvSpPr>
            <p:nvPr/>
          </p:nvSpPr>
          <p:spPr bwMode="auto">
            <a:xfrm>
              <a:off x="12306" y="899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6" name="Oval 906"/>
            <p:cNvSpPr>
              <a:spLocks noChangeArrowheads="1"/>
            </p:cNvSpPr>
            <p:nvPr/>
          </p:nvSpPr>
          <p:spPr bwMode="auto">
            <a:xfrm>
              <a:off x="13418" y="917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7" name="Oval 907"/>
            <p:cNvSpPr>
              <a:spLocks noChangeArrowheads="1"/>
            </p:cNvSpPr>
            <p:nvPr/>
          </p:nvSpPr>
          <p:spPr bwMode="auto">
            <a:xfrm>
              <a:off x="12462" y="945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8" name="Oval 908"/>
            <p:cNvSpPr>
              <a:spLocks noChangeArrowheads="1"/>
            </p:cNvSpPr>
            <p:nvPr/>
          </p:nvSpPr>
          <p:spPr bwMode="auto">
            <a:xfrm>
              <a:off x="12687" y="8465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9" name="Oval 909"/>
            <p:cNvSpPr>
              <a:spLocks noChangeArrowheads="1"/>
            </p:cNvSpPr>
            <p:nvPr/>
          </p:nvSpPr>
          <p:spPr bwMode="auto">
            <a:xfrm>
              <a:off x="12574" y="866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0" name="Oval 910"/>
            <p:cNvSpPr>
              <a:spLocks noChangeArrowheads="1"/>
            </p:cNvSpPr>
            <p:nvPr/>
          </p:nvSpPr>
          <p:spPr bwMode="auto">
            <a:xfrm>
              <a:off x="13658" y="941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1" name="Oval 911"/>
            <p:cNvSpPr>
              <a:spLocks noChangeArrowheads="1"/>
            </p:cNvSpPr>
            <p:nvPr/>
          </p:nvSpPr>
          <p:spPr bwMode="auto">
            <a:xfrm>
              <a:off x="12878" y="926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2" name="Oval 912"/>
            <p:cNvSpPr>
              <a:spLocks noChangeArrowheads="1"/>
            </p:cNvSpPr>
            <p:nvPr/>
          </p:nvSpPr>
          <p:spPr bwMode="auto">
            <a:xfrm>
              <a:off x="13184" y="945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3" name="Oval 913"/>
            <p:cNvSpPr>
              <a:spLocks noChangeArrowheads="1"/>
            </p:cNvSpPr>
            <p:nvPr/>
          </p:nvSpPr>
          <p:spPr bwMode="auto">
            <a:xfrm>
              <a:off x="12806" y="96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4" name="Oval 914"/>
            <p:cNvSpPr>
              <a:spLocks noChangeArrowheads="1"/>
            </p:cNvSpPr>
            <p:nvPr/>
          </p:nvSpPr>
          <p:spPr bwMode="auto">
            <a:xfrm>
              <a:off x="13312" y="88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5" name="Oval 915"/>
            <p:cNvSpPr>
              <a:spLocks noChangeArrowheads="1"/>
            </p:cNvSpPr>
            <p:nvPr/>
          </p:nvSpPr>
          <p:spPr bwMode="auto">
            <a:xfrm>
              <a:off x="13552" y="871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6" name="Oval 916"/>
            <p:cNvSpPr>
              <a:spLocks noChangeArrowheads="1"/>
            </p:cNvSpPr>
            <p:nvPr/>
          </p:nvSpPr>
          <p:spPr bwMode="auto">
            <a:xfrm>
              <a:off x="13552" y="953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7" name="Oval 917"/>
            <p:cNvSpPr>
              <a:spLocks noChangeArrowheads="1"/>
            </p:cNvSpPr>
            <p:nvPr/>
          </p:nvSpPr>
          <p:spPr bwMode="auto">
            <a:xfrm>
              <a:off x="13552" y="909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8" name="Oval 918"/>
            <p:cNvSpPr>
              <a:spLocks noChangeArrowheads="1"/>
            </p:cNvSpPr>
            <p:nvPr/>
          </p:nvSpPr>
          <p:spPr bwMode="auto">
            <a:xfrm>
              <a:off x="13046" y="98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9" name="Oval 919"/>
            <p:cNvSpPr>
              <a:spLocks noChangeArrowheads="1"/>
            </p:cNvSpPr>
            <p:nvPr/>
          </p:nvSpPr>
          <p:spPr bwMode="auto">
            <a:xfrm>
              <a:off x="12918" y="876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0" name="Oval 920"/>
            <p:cNvSpPr>
              <a:spLocks noChangeArrowheads="1"/>
            </p:cNvSpPr>
            <p:nvPr/>
          </p:nvSpPr>
          <p:spPr bwMode="auto">
            <a:xfrm>
              <a:off x="12419" y="988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1" name="Oval 921"/>
            <p:cNvSpPr>
              <a:spLocks noChangeArrowheads="1"/>
            </p:cNvSpPr>
            <p:nvPr/>
          </p:nvSpPr>
          <p:spPr bwMode="auto">
            <a:xfrm>
              <a:off x="12194" y="938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2" name="Oval 922"/>
            <p:cNvSpPr>
              <a:spLocks noChangeArrowheads="1"/>
            </p:cNvSpPr>
            <p:nvPr/>
          </p:nvSpPr>
          <p:spPr bwMode="auto">
            <a:xfrm>
              <a:off x="12688" y="989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3" name="Oval 923"/>
            <p:cNvSpPr>
              <a:spLocks noChangeArrowheads="1"/>
            </p:cNvSpPr>
            <p:nvPr/>
          </p:nvSpPr>
          <p:spPr bwMode="auto">
            <a:xfrm>
              <a:off x="13243" y="974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4" name="Oval 924"/>
            <p:cNvSpPr>
              <a:spLocks noChangeArrowheads="1"/>
            </p:cNvSpPr>
            <p:nvPr/>
          </p:nvSpPr>
          <p:spPr bwMode="auto">
            <a:xfrm>
              <a:off x="13546" y="82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5" name="Oval 925"/>
            <p:cNvSpPr>
              <a:spLocks noChangeArrowheads="1"/>
            </p:cNvSpPr>
            <p:nvPr/>
          </p:nvSpPr>
          <p:spPr bwMode="auto">
            <a:xfrm>
              <a:off x="13693" y="703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6" name="Oval 926"/>
            <p:cNvSpPr>
              <a:spLocks noChangeArrowheads="1"/>
            </p:cNvSpPr>
            <p:nvPr/>
          </p:nvSpPr>
          <p:spPr bwMode="auto">
            <a:xfrm>
              <a:off x="13693" y="66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7" name="Oval 927"/>
            <p:cNvSpPr>
              <a:spLocks noChangeArrowheads="1"/>
            </p:cNvSpPr>
            <p:nvPr/>
          </p:nvSpPr>
          <p:spPr bwMode="auto">
            <a:xfrm>
              <a:off x="13259" y="700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8" name="Oval 928"/>
            <p:cNvSpPr>
              <a:spLocks noChangeArrowheads="1"/>
            </p:cNvSpPr>
            <p:nvPr/>
          </p:nvSpPr>
          <p:spPr bwMode="auto">
            <a:xfrm>
              <a:off x="12927" y="702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9" name="Oval 929"/>
            <p:cNvSpPr>
              <a:spLocks noChangeArrowheads="1"/>
            </p:cNvSpPr>
            <p:nvPr/>
          </p:nvSpPr>
          <p:spPr bwMode="auto">
            <a:xfrm>
              <a:off x="14039" y="721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0" name="Oval 930"/>
            <p:cNvSpPr>
              <a:spLocks noChangeArrowheads="1"/>
            </p:cNvSpPr>
            <p:nvPr/>
          </p:nvSpPr>
          <p:spPr bwMode="auto">
            <a:xfrm>
              <a:off x="13083" y="74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1" name="Oval 931"/>
            <p:cNvSpPr>
              <a:spLocks noChangeArrowheads="1"/>
            </p:cNvSpPr>
            <p:nvPr/>
          </p:nvSpPr>
          <p:spPr bwMode="auto">
            <a:xfrm>
              <a:off x="13308" y="6500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2" name="Oval 932"/>
            <p:cNvSpPr>
              <a:spLocks noChangeArrowheads="1"/>
            </p:cNvSpPr>
            <p:nvPr/>
          </p:nvSpPr>
          <p:spPr bwMode="auto">
            <a:xfrm>
              <a:off x="13195" y="669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3" name="Oval 933"/>
            <p:cNvSpPr>
              <a:spLocks noChangeArrowheads="1"/>
            </p:cNvSpPr>
            <p:nvPr/>
          </p:nvSpPr>
          <p:spPr bwMode="auto">
            <a:xfrm>
              <a:off x="14279" y="745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4" name="Oval 934"/>
            <p:cNvSpPr>
              <a:spLocks noChangeArrowheads="1"/>
            </p:cNvSpPr>
            <p:nvPr/>
          </p:nvSpPr>
          <p:spPr bwMode="auto">
            <a:xfrm>
              <a:off x="14390" y="798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5" name="Oval 935"/>
            <p:cNvSpPr>
              <a:spLocks noChangeArrowheads="1"/>
            </p:cNvSpPr>
            <p:nvPr/>
          </p:nvSpPr>
          <p:spPr bwMode="auto">
            <a:xfrm>
              <a:off x="13805" y="748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6" name="Oval 936"/>
            <p:cNvSpPr>
              <a:spLocks noChangeArrowheads="1"/>
            </p:cNvSpPr>
            <p:nvPr/>
          </p:nvSpPr>
          <p:spPr bwMode="auto">
            <a:xfrm>
              <a:off x="12432" y="694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7" name="Oval 937"/>
            <p:cNvSpPr>
              <a:spLocks noChangeArrowheads="1"/>
            </p:cNvSpPr>
            <p:nvPr/>
          </p:nvSpPr>
          <p:spPr bwMode="auto">
            <a:xfrm>
              <a:off x="13933" y="688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8" name="Oval 938"/>
            <p:cNvSpPr>
              <a:spLocks noChangeArrowheads="1"/>
            </p:cNvSpPr>
            <p:nvPr/>
          </p:nvSpPr>
          <p:spPr bwMode="auto">
            <a:xfrm>
              <a:off x="14173" y="674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9" name="Oval 939"/>
            <p:cNvSpPr>
              <a:spLocks noChangeArrowheads="1"/>
            </p:cNvSpPr>
            <p:nvPr/>
          </p:nvSpPr>
          <p:spPr bwMode="auto">
            <a:xfrm>
              <a:off x="14173" y="756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0" name="Oval 940"/>
            <p:cNvSpPr>
              <a:spLocks noChangeArrowheads="1"/>
            </p:cNvSpPr>
            <p:nvPr/>
          </p:nvSpPr>
          <p:spPr bwMode="auto">
            <a:xfrm>
              <a:off x="14173" y="71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1" name="Oval 941"/>
            <p:cNvSpPr>
              <a:spLocks noChangeArrowheads="1"/>
            </p:cNvSpPr>
            <p:nvPr/>
          </p:nvSpPr>
          <p:spPr bwMode="auto">
            <a:xfrm>
              <a:off x="13786" y="83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2" name="Oval 942"/>
            <p:cNvSpPr>
              <a:spLocks noChangeArrowheads="1"/>
            </p:cNvSpPr>
            <p:nvPr/>
          </p:nvSpPr>
          <p:spPr bwMode="auto">
            <a:xfrm>
              <a:off x="13539" y="679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" name="Oval 943"/>
            <p:cNvSpPr>
              <a:spLocks noChangeArrowheads="1"/>
            </p:cNvSpPr>
            <p:nvPr/>
          </p:nvSpPr>
          <p:spPr bwMode="auto">
            <a:xfrm>
              <a:off x="12283" y="754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" name="Oval 944"/>
            <p:cNvSpPr>
              <a:spLocks noChangeArrowheads="1"/>
            </p:cNvSpPr>
            <p:nvPr/>
          </p:nvSpPr>
          <p:spPr bwMode="auto">
            <a:xfrm>
              <a:off x="12815" y="742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" name="Oval 945"/>
            <p:cNvSpPr>
              <a:spLocks noChangeArrowheads="1"/>
            </p:cNvSpPr>
            <p:nvPr/>
          </p:nvSpPr>
          <p:spPr bwMode="auto">
            <a:xfrm>
              <a:off x="13289" y="73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6" name="Oval 946"/>
            <p:cNvSpPr>
              <a:spLocks noChangeArrowheads="1"/>
            </p:cNvSpPr>
            <p:nvPr/>
          </p:nvSpPr>
          <p:spPr bwMode="auto">
            <a:xfrm>
              <a:off x="14147" y="821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7" name="Oval 947"/>
            <p:cNvSpPr>
              <a:spLocks noChangeArrowheads="1"/>
            </p:cNvSpPr>
            <p:nvPr/>
          </p:nvSpPr>
          <p:spPr bwMode="auto">
            <a:xfrm>
              <a:off x="14390" y="703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8" name="Oval 948"/>
            <p:cNvSpPr>
              <a:spLocks noChangeArrowheads="1"/>
            </p:cNvSpPr>
            <p:nvPr/>
          </p:nvSpPr>
          <p:spPr bwMode="auto">
            <a:xfrm>
              <a:off x="14449" y="8458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9" name="Oval 949"/>
            <p:cNvSpPr>
              <a:spLocks noChangeArrowheads="1"/>
            </p:cNvSpPr>
            <p:nvPr/>
          </p:nvSpPr>
          <p:spPr bwMode="auto">
            <a:xfrm>
              <a:off x="14449" y="80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0" name="Oval 950"/>
            <p:cNvSpPr>
              <a:spLocks noChangeArrowheads="1"/>
            </p:cNvSpPr>
            <p:nvPr/>
          </p:nvSpPr>
          <p:spPr bwMode="auto">
            <a:xfrm>
              <a:off x="14015" y="84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1" name="Oval 951"/>
            <p:cNvSpPr>
              <a:spLocks noChangeArrowheads="1"/>
            </p:cNvSpPr>
            <p:nvPr/>
          </p:nvSpPr>
          <p:spPr bwMode="auto">
            <a:xfrm>
              <a:off x="13683" y="845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2" name="Oval 952"/>
            <p:cNvSpPr>
              <a:spLocks noChangeArrowheads="1"/>
            </p:cNvSpPr>
            <p:nvPr/>
          </p:nvSpPr>
          <p:spPr bwMode="auto">
            <a:xfrm>
              <a:off x="14795" y="864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3" name="Oval 953"/>
            <p:cNvSpPr>
              <a:spLocks noChangeArrowheads="1"/>
            </p:cNvSpPr>
            <p:nvPr/>
          </p:nvSpPr>
          <p:spPr bwMode="auto">
            <a:xfrm>
              <a:off x="13839" y="891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4" name="Oval 954"/>
            <p:cNvSpPr>
              <a:spLocks noChangeArrowheads="1"/>
            </p:cNvSpPr>
            <p:nvPr/>
          </p:nvSpPr>
          <p:spPr bwMode="auto">
            <a:xfrm>
              <a:off x="14218" y="7807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5" name="Oval 955"/>
            <p:cNvSpPr>
              <a:spLocks noChangeArrowheads="1"/>
            </p:cNvSpPr>
            <p:nvPr/>
          </p:nvSpPr>
          <p:spPr bwMode="auto">
            <a:xfrm>
              <a:off x="13951" y="812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6" name="Oval 956"/>
            <p:cNvSpPr>
              <a:spLocks noChangeArrowheads="1"/>
            </p:cNvSpPr>
            <p:nvPr/>
          </p:nvSpPr>
          <p:spPr bwMode="auto">
            <a:xfrm>
              <a:off x="14627" y="88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7" name="Oval 957"/>
            <p:cNvSpPr>
              <a:spLocks noChangeArrowheads="1"/>
            </p:cNvSpPr>
            <p:nvPr/>
          </p:nvSpPr>
          <p:spPr bwMode="auto">
            <a:xfrm>
              <a:off x="14561" y="9121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8" name="Oval 958"/>
            <p:cNvSpPr>
              <a:spLocks noChangeArrowheads="1"/>
            </p:cNvSpPr>
            <p:nvPr/>
          </p:nvSpPr>
          <p:spPr bwMode="auto">
            <a:xfrm>
              <a:off x="14259" y="871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9" name="Oval 959"/>
            <p:cNvSpPr>
              <a:spLocks noChangeArrowheads="1"/>
            </p:cNvSpPr>
            <p:nvPr/>
          </p:nvSpPr>
          <p:spPr bwMode="auto">
            <a:xfrm>
              <a:off x="14183" y="912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0" name="Oval 960"/>
            <p:cNvSpPr>
              <a:spLocks noChangeArrowheads="1"/>
            </p:cNvSpPr>
            <p:nvPr/>
          </p:nvSpPr>
          <p:spPr bwMode="auto">
            <a:xfrm>
              <a:off x="14689" y="831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1" name="Oval 961"/>
            <p:cNvSpPr>
              <a:spLocks noChangeArrowheads="1"/>
            </p:cNvSpPr>
            <p:nvPr/>
          </p:nvSpPr>
          <p:spPr bwMode="auto">
            <a:xfrm>
              <a:off x="14929" y="81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2" name="Oval 962"/>
            <p:cNvSpPr>
              <a:spLocks noChangeArrowheads="1"/>
            </p:cNvSpPr>
            <p:nvPr/>
          </p:nvSpPr>
          <p:spPr bwMode="auto">
            <a:xfrm>
              <a:off x="14015" y="866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3" name="Oval 963"/>
            <p:cNvSpPr>
              <a:spLocks noChangeArrowheads="1"/>
            </p:cNvSpPr>
            <p:nvPr/>
          </p:nvSpPr>
          <p:spPr bwMode="auto">
            <a:xfrm>
              <a:off x="14929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4" name="Oval 964"/>
            <p:cNvSpPr>
              <a:spLocks noChangeArrowheads="1"/>
            </p:cNvSpPr>
            <p:nvPr/>
          </p:nvSpPr>
          <p:spPr bwMode="auto">
            <a:xfrm>
              <a:off x="14423" y="936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5" name="Oval 965"/>
            <p:cNvSpPr>
              <a:spLocks noChangeArrowheads="1"/>
            </p:cNvSpPr>
            <p:nvPr/>
          </p:nvSpPr>
          <p:spPr bwMode="auto">
            <a:xfrm>
              <a:off x="14295" y="82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6" name="Oval 966"/>
            <p:cNvSpPr>
              <a:spLocks noChangeArrowheads="1"/>
            </p:cNvSpPr>
            <p:nvPr/>
          </p:nvSpPr>
          <p:spPr bwMode="auto">
            <a:xfrm>
              <a:off x="13796" y="935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7" name="Oval 967"/>
            <p:cNvSpPr>
              <a:spLocks noChangeArrowheads="1"/>
            </p:cNvSpPr>
            <p:nvPr/>
          </p:nvSpPr>
          <p:spPr bwMode="auto">
            <a:xfrm>
              <a:off x="13571" y="884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8" name="Oval 968"/>
            <p:cNvSpPr>
              <a:spLocks noChangeArrowheads="1"/>
            </p:cNvSpPr>
            <p:nvPr/>
          </p:nvSpPr>
          <p:spPr bwMode="auto">
            <a:xfrm>
              <a:off x="14065" y="936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9" name="Oval 969"/>
            <p:cNvSpPr>
              <a:spLocks noChangeArrowheads="1"/>
            </p:cNvSpPr>
            <p:nvPr/>
          </p:nvSpPr>
          <p:spPr bwMode="auto">
            <a:xfrm>
              <a:off x="14413" y="903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0" name="Oval 970"/>
            <p:cNvSpPr>
              <a:spLocks noChangeArrowheads="1"/>
            </p:cNvSpPr>
            <p:nvPr/>
          </p:nvSpPr>
          <p:spPr bwMode="auto">
            <a:xfrm>
              <a:off x="14689" y="79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1" name="Oval 971"/>
            <p:cNvSpPr>
              <a:spLocks noChangeArrowheads="1"/>
            </p:cNvSpPr>
            <p:nvPr/>
          </p:nvSpPr>
          <p:spPr bwMode="auto">
            <a:xfrm>
              <a:off x="11648" y="913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2" name="Oval 972"/>
            <p:cNvSpPr>
              <a:spLocks noChangeArrowheads="1"/>
            </p:cNvSpPr>
            <p:nvPr/>
          </p:nvSpPr>
          <p:spPr bwMode="auto">
            <a:xfrm>
              <a:off x="11648" y="875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3" name="Oval 973"/>
            <p:cNvSpPr>
              <a:spLocks noChangeArrowheads="1"/>
            </p:cNvSpPr>
            <p:nvPr/>
          </p:nvSpPr>
          <p:spPr bwMode="auto">
            <a:xfrm>
              <a:off x="11214" y="910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4" name="Oval 974"/>
            <p:cNvSpPr>
              <a:spLocks noChangeArrowheads="1"/>
            </p:cNvSpPr>
            <p:nvPr/>
          </p:nvSpPr>
          <p:spPr bwMode="auto">
            <a:xfrm>
              <a:off x="10882" y="913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5" name="Oval 975"/>
            <p:cNvSpPr>
              <a:spLocks noChangeArrowheads="1"/>
            </p:cNvSpPr>
            <p:nvPr/>
          </p:nvSpPr>
          <p:spPr bwMode="auto">
            <a:xfrm>
              <a:off x="11994" y="932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6" name="Oval 976"/>
            <p:cNvSpPr>
              <a:spLocks noChangeArrowheads="1"/>
            </p:cNvSpPr>
            <p:nvPr/>
          </p:nvSpPr>
          <p:spPr bwMode="auto">
            <a:xfrm>
              <a:off x="11038" y="959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7" name="Oval 977"/>
            <p:cNvSpPr>
              <a:spLocks noChangeArrowheads="1"/>
            </p:cNvSpPr>
            <p:nvPr/>
          </p:nvSpPr>
          <p:spPr bwMode="auto">
            <a:xfrm>
              <a:off x="11263" y="860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8" name="Oval 978"/>
            <p:cNvSpPr>
              <a:spLocks noChangeArrowheads="1"/>
            </p:cNvSpPr>
            <p:nvPr/>
          </p:nvSpPr>
          <p:spPr bwMode="auto">
            <a:xfrm>
              <a:off x="11150" y="8805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9" name="Oval 979"/>
            <p:cNvSpPr>
              <a:spLocks noChangeArrowheads="1"/>
            </p:cNvSpPr>
            <p:nvPr/>
          </p:nvSpPr>
          <p:spPr bwMode="auto">
            <a:xfrm>
              <a:off x="12234" y="95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0" name="Oval 980"/>
            <p:cNvSpPr>
              <a:spLocks noChangeArrowheads="1"/>
            </p:cNvSpPr>
            <p:nvPr/>
          </p:nvSpPr>
          <p:spPr bwMode="auto">
            <a:xfrm>
              <a:off x="11760" y="980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1" name="Oval 981"/>
            <p:cNvSpPr>
              <a:spLocks noChangeArrowheads="1"/>
            </p:cNvSpPr>
            <p:nvPr/>
          </p:nvSpPr>
          <p:spPr bwMode="auto">
            <a:xfrm>
              <a:off x="11760" y="959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2" name="Oval 982"/>
            <p:cNvSpPr>
              <a:spLocks noChangeArrowheads="1"/>
            </p:cNvSpPr>
            <p:nvPr/>
          </p:nvSpPr>
          <p:spPr bwMode="auto">
            <a:xfrm>
              <a:off x="11330" y="960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3" name="Oval 983"/>
            <p:cNvSpPr>
              <a:spLocks noChangeArrowheads="1"/>
            </p:cNvSpPr>
            <p:nvPr/>
          </p:nvSpPr>
          <p:spPr bwMode="auto">
            <a:xfrm>
              <a:off x="11888" y="899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4" name="Oval 984"/>
            <p:cNvSpPr>
              <a:spLocks noChangeArrowheads="1"/>
            </p:cNvSpPr>
            <p:nvPr/>
          </p:nvSpPr>
          <p:spPr bwMode="auto">
            <a:xfrm>
              <a:off x="12128" y="88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5" name="Oval 985"/>
            <p:cNvSpPr>
              <a:spLocks noChangeArrowheads="1"/>
            </p:cNvSpPr>
            <p:nvPr/>
          </p:nvSpPr>
          <p:spPr bwMode="auto">
            <a:xfrm>
              <a:off x="12128" y="967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6" name="Oval 986"/>
            <p:cNvSpPr>
              <a:spLocks noChangeArrowheads="1"/>
            </p:cNvSpPr>
            <p:nvPr/>
          </p:nvSpPr>
          <p:spPr bwMode="auto">
            <a:xfrm>
              <a:off x="12128" y="923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7" name="Oval 987"/>
            <p:cNvSpPr>
              <a:spLocks noChangeArrowheads="1"/>
            </p:cNvSpPr>
            <p:nvPr/>
          </p:nvSpPr>
          <p:spPr bwMode="auto">
            <a:xfrm>
              <a:off x="11552" y="930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8" name="Oval 988"/>
            <p:cNvSpPr>
              <a:spLocks noChangeArrowheads="1"/>
            </p:cNvSpPr>
            <p:nvPr/>
          </p:nvSpPr>
          <p:spPr bwMode="auto">
            <a:xfrm>
              <a:off x="11494" y="89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9" name="Oval 989"/>
            <p:cNvSpPr>
              <a:spLocks noChangeArrowheads="1"/>
            </p:cNvSpPr>
            <p:nvPr/>
          </p:nvSpPr>
          <p:spPr bwMode="auto">
            <a:xfrm>
              <a:off x="11444" y="965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0" name="Oval 990"/>
            <p:cNvSpPr>
              <a:spLocks noChangeArrowheads="1"/>
            </p:cNvSpPr>
            <p:nvPr/>
          </p:nvSpPr>
          <p:spPr bwMode="auto">
            <a:xfrm>
              <a:off x="10682" y="917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1" name="Oval 991"/>
            <p:cNvSpPr>
              <a:spLocks noChangeArrowheads="1"/>
            </p:cNvSpPr>
            <p:nvPr/>
          </p:nvSpPr>
          <p:spPr bwMode="auto">
            <a:xfrm>
              <a:off x="11316" y="9423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2" name="Oval 992"/>
            <p:cNvSpPr>
              <a:spLocks noChangeArrowheads="1"/>
            </p:cNvSpPr>
            <p:nvPr/>
          </p:nvSpPr>
          <p:spPr bwMode="auto">
            <a:xfrm>
              <a:off x="12122" y="983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3" name="Oval 993"/>
            <p:cNvSpPr>
              <a:spLocks noChangeArrowheads="1"/>
            </p:cNvSpPr>
            <p:nvPr/>
          </p:nvSpPr>
          <p:spPr bwMode="auto">
            <a:xfrm>
              <a:off x="11888" y="860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4" name="Oval 994"/>
            <p:cNvSpPr>
              <a:spLocks noChangeArrowheads="1"/>
            </p:cNvSpPr>
            <p:nvPr/>
          </p:nvSpPr>
          <p:spPr bwMode="auto">
            <a:xfrm>
              <a:off x="10649" y="7531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5" name="Oval 995"/>
            <p:cNvSpPr>
              <a:spLocks noChangeArrowheads="1"/>
            </p:cNvSpPr>
            <p:nvPr/>
          </p:nvSpPr>
          <p:spPr bwMode="auto">
            <a:xfrm>
              <a:off x="10649" y="723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6" name="Oval 996"/>
            <p:cNvSpPr>
              <a:spLocks noChangeArrowheads="1"/>
            </p:cNvSpPr>
            <p:nvPr/>
          </p:nvSpPr>
          <p:spPr bwMode="auto">
            <a:xfrm>
              <a:off x="10215" y="7501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7" name="Oval 997"/>
            <p:cNvSpPr>
              <a:spLocks noChangeArrowheads="1"/>
            </p:cNvSpPr>
            <p:nvPr/>
          </p:nvSpPr>
          <p:spPr bwMode="auto">
            <a:xfrm>
              <a:off x="10526" y="7806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8" name="Oval 998"/>
            <p:cNvSpPr>
              <a:spLocks noChangeArrowheads="1"/>
            </p:cNvSpPr>
            <p:nvPr/>
          </p:nvSpPr>
          <p:spPr bwMode="auto">
            <a:xfrm>
              <a:off x="10995" y="771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9" name="Oval 999"/>
            <p:cNvSpPr>
              <a:spLocks noChangeArrowheads="1"/>
            </p:cNvSpPr>
            <p:nvPr/>
          </p:nvSpPr>
          <p:spPr bwMode="auto">
            <a:xfrm>
              <a:off x="10039" y="798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0" name="Oval 1000"/>
            <p:cNvSpPr>
              <a:spLocks noChangeArrowheads="1"/>
            </p:cNvSpPr>
            <p:nvPr/>
          </p:nvSpPr>
          <p:spPr bwMode="auto">
            <a:xfrm>
              <a:off x="10458" y="7481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1" name="Oval 1001"/>
            <p:cNvSpPr>
              <a:spLocks noChangeArrowheads="1"/>
            </p:cNvSpPr>
            <p:nvPr/>
          </p:nvSpPr>
          <p:spPr bwMode="auto">
            <a:xfrm>
              <a:off x="10286" y="786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2" name="Oval 1002"/>
            <p:cNvSpPr>
              <a:spLocks noChangeArrowheads="1"/>
            </p:cNvSpPr>
            <p:nvPr/>
          </p:nvSpPr>
          <p:spPr bwMode="auto">
            <a:xfrm>
              <a:off x="11873" y="7333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3" name="Oval 1003"/>
            <p:cNvSpPr>
              <a:spLocks noChangeArrowheads="1"/>
            </p:cNvSpPr>
            <p:nvPr/>
          </p:nvSpPr>
          <p:spPr bwMode="auto">
            <a:xfrm>
              <a:off x="10761" y="8194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4" name="Oval 1004"/>
            <p:cNvSpPr>
              <a:spLocks noChangeArrowheads="1"/>
            </p:cNvSpPr>
            <p:nvPr/>
          </p:nvSpPr>
          <p:spPr bwMode="auto">
            <a:xfrm>
              <a:off x="10761" y="7989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5" name="Oval 1005"/>
            <p:cNvSpPr>
              <a:spLocks noChangeArrowheads="1"/>
            </p:cNvSpPr>
            <p:nvPr/>
          </p:nvSpPr>
          <p:spPr bwMode="auto">
            <a:xfrm>
              <a:off x="10383" y="819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6" name="Oval 1006"/>
            <p:cNvSpPr>
              <a:spLocks noChangeArrowheads="1"/>
            </p:cNvSpPr>
            <p:nvPr/>
          </p:nvSpPr>
          <p:spPr bwMode="auto">
            <a:xfrm>
              <a:off x="10889" y="738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7" name="Oval 1007"/>
            <p:cNvSpPr>
              <a:spLocks noChangeArrowheads="1"/>
            </p:cNvSpPr>
            <p:nvPr/>
          </p:nvSpPr>
          <p:spPr bwMode="auto">
            <a:xfrm>
              <a:off x="11129" y="725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8" name="Oval 1008"/>
            <p:cNvSpPr>
              <a:spLocks noChangeArrowheads="1"/>
            </p:cNvSpPr>
            <p:nvPr/>
          </p:nvSpPr>
          <p:spPr bwMode="auto">
            <a:xfrm>
              <a:off x="10996" y="812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9" name="Oval 1009"/>
            <p:cNvSpPr>
              <a:spLocks noChangeArrowheads="1"/>
            </p:cNvSpPr>
            <p:nvPr/>
          </p:nvSpPr>
          <p:spPr bwMode="auto">
            <a:xfrm>
              <a:off x="11129" y="762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0" name="Oval 1010"/>
            <p:cNvSpPr>
              <a:spLocks noChangeArrowheads="1"/>
            </p:cNvSpPr>
            <p:nvPr/>
          </p:nvSpPr>
          <p:spPr bwMode="auto">
            <a:xfrm>
              <a:off x="10650" y="86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1" name="Oval 1011"/>
            <p:cNvSpPr>
              <a:spLocks noChangeArrowheads="1"/>
            </p:cNvSpPr>
            <p:nvPr/>
          </p:nvSpPr>
          <p:spPr bwMode="auto">
            <a:xfrm>
              <a:off x="10495" y="729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2" name="Oval 1012"/>
            <p:cNvSpPr>
              <a:spLocks noChangeArrowheads="1"/>
            </p:cNvSpPr>
            <p:nvPr/>
          </p:nvSpPr>
          <p:spPr bwMode="auto">
            <a:xfrm>
              <a:off x="9996" y="842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3" name="Oval 1013"/>
            <p:cNvSpPr>
              <a:spLocks noChangeArrowheads="1"/>
            </p:cNvSpPr>
            <p:nvPr/>
          </p:nvSpPr>
          <p:spPr bwMode="auto">
            <a:xfrm>
              <a:off x="10185" y="8904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4" name="Oval 1014"/>
            <p:cNvSpPr>
              <a:spLocks noChangeArrowheads="1"/>
            </p:cNvSpPr>
            <p:nvPr/>
          </p:nvSpPr>
          <p:spPr bwMode="auto">
            <a:xfrm>
              <a:off x="10297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5" name="Oval 1015"/>
            <p:cNvSpPr>
              <a:spLocks noChangeArrowheads="1"/>
            </p:cNvSpPr>
            <p:nvPr/>
          </p:nvSpPr>
          <p:spPr bwMode="auto">
            <a:xfrm>
              <a:off x="10908" y="855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6" name="Oval 1016"/>
            <p:cNvSpPr>
              <a:spLocks noChangeArrowheads="1"/>
            </p:cNvSpPr>
            <p:nvPr/>
          </p:nvSpPr>
          <p:spPr bwMode="auto">
            <a:xfrm>
              <a:off x="11579" y="71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7" name="Oval 1017"/>
            <p:cNvSpPr>
              <a:spLocks noChangeArrowheads="1"/>
            </p:cNvSpPr>
            <p:nvPr/>
          </p:nvSpPr>
          <p:spPr bwMode="auto">
            <a:xfrm>
              <a:off x="12440" y="6989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8" name="Oval 1018"/>
            <p:cNvSpPr>
              <a:spLocks noChangeArrowheads="1"/>
            </p:cNvSpPr>
            <p:nvPr/>
          </p:nvSpPr>
          <p:spPr bwMode="auto">
            <a:xfrm>
              <a:off x="12477" y="724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9" name="Oval 1019"/>
            <p:cNvSpPr>
              <a:spLocks noChangeArrowheads="1"/>
            </p:cNvSpPr>
            <p:nvPr/>
          </p:nvSpPr>
          <p:spPr bwMode="auto">
            <a:xfrm>
              <a:off x="12006" y="695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0" name="Oval 1020"/>
            <p:cNvSpPr>
              <a:spLocks noChangeArrowheads="1"/>
            </p:cNvSpPr>
            <p:nvPr/>
          </p:nvSpPr>
          <p:spPr bwMode="auto">
            <a:xfrm>
              <a:off x="11674" y="6988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1" name="Oval 1021"/>
            <p:cNvSpPr>
              <a:spLocks noChangeArrowheads="1"/>
            </p:cNvSpPr>
            <p:nvPr/>
          </p:nvSpPr>
          <p:spPr bwMode="auto">
            <a:xfrm>
              <a:off x="12786" y="717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2" name="Oval 1022"/>
            <p:cNvSpPr>
              <a:spLocks noChangeArrowheads="1"/>
            </p:cNvSpPr>
            <p:nvPr/>
          </p:nvSpPr>
          <p:spPr bwMode="auto">
            <a:xfrm>
              <a:off x="11830" y="74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3" name="Oval 1023"/>
            <p:cNvSpPr>
              <a:spLocks noChangeArrowheads="1"/>
            </p:cNvSpPr>
            <p:nvPr/>
          </p:nvSpPr>
          <p:spPr bwMode="auto">
            <a:xfrm>
              <a:off x="12068" y="7136"/>
              <a:ext cx="113" cy="1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4" name="Oval 1024"/>
            <p:cNvSpPr>
              <a:spLocks noChangeArrowheads="1"/>
            </p:cNvSpPr>
            <p:nvPr/>
          </p:nvSpPr>
          <p:spPr bwMode="auto">
            <a:xfrm>
              <a:off x="12260" y="7065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5" name="Oval 1025"/>
            <p:cNvSpPr>
              <a:spLocks noChangeArrowheads="1"/>
            </p:cNvSpPr>
            <p:nvPr/>
          </p:nvSpPr>
          <p:spPr bwMode="auto">
            <a:xfrm>
              <a:off x="13026" y="7412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6" name="Oval 1026"/>
            <p:cNvSpPr>
              <a:spLocks noChangeArrowheads="1"/>
            </p:cNvSpPr>
            <p:nvPr/>
          </p:nvSpPr>
          <p:spPr bwMode="auto">
            <a:xfrm>
              <a:off x="14695" y="7780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7" name="Oval 1027"/>
            <p:cNvSpPr>
              <a:spLocks noChangeArrowheads="1"/>
            </p:cNvSpPr>
            <p:nvPr/>
          </p:nvSpPr>
          <p:spPr bwMode="auto">
            <a:xfrm>
              <a:off x="12552" y="7447"/>
              <a:ext cx="113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8" name="Oval 1028"/>
            <p:cNvSpPr>
              <a:spLocks noChangeArrowheads="1"/>
            </p:cNvSpPr>
            <p:nvPr/>
          </p:nvSpPr>
          <p:spPr bwMode="auto">
            <a:xfrm>
              <a:off x="12118" y="7420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9" name="Oval 1029"/>
            <p:cNvSpPr>
              <a:spLocks noChangeArrowheads="1"/>
            </p:cNvSpPr>
            <p:nvPr/>
          </p:nvSpPr>
          <p:spPr bwMode="auto">
            <a:xfrm>
              <a:off x="12680" y="684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0" name="Oval 1030"/>
            <p:cNvSpPr>
              <a:spLocks noChangeArrowheads="1"/>
            </p:cNvSpPr>
            <p:nvPr/>
          </p:nvSpPr>
          <p:spPr bwMode="auto">
            <a:xfrm>
              <a:off x="12920" y="6708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1" name="Oval 1031"/>
            <p:cNvSpPr>
              <a:spLocks noChangeArrowheads="1"/>
            </p:cNvSpPr>
            <p:nvPr/>
          </p:nvSpPr>
          <p:spPr bwMode="auto">
            <a:xfrm>
              <a:off x="12920" y="752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2" name="Oval 1032"/>
            <p:cNvSpPr>
              <a:spLocks noChangeArrowheads="1"/>
            </p:cNvSpPr>
            <p:nvPr/>
          </p:nvSpPr>
          <p:spPr bwMode="auto">
            <a:xfrm>
              <a:off x="12920" y="708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3" name="Oval 1033"/>
            <p:cNvSpPr>
              <a:spLocks noChangeArrowheads="1"/>
            </p:cNvSpPr>
            <p:nvPr/>
          </p:nvSpPr>
          <p:spPr bwMode="auto">
            <a:xfrm>
              <a:off x="14627" y="7447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4" name="Oval 1034"/>
            <p:cNvSpPr>
              <a:spLocks noChangeArrowheads="1"/>
            </p:cNvSpPr>
            <p:nvPr/>
          </p:nvSpPr>
          <p:spPr bwMode="auto">
            <a:xfrm>
              <a:off x="12137" y="72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5" name="Oval 1035"/>
            <p:cNvSpPr>
              <a:spLocks noChangeArrowheads="1"/>
            </p:cNvSpPr>
            <p:nvPr/>
          </p:nvSpPr>
          <p:spPr bwMode="auto">
            <a:xfrm>
              <a:off x="13507" y="7412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6" name="Oval 1036"/>
            <p:cNvSpPr>
              <a:spLocks noChangeArrowheads="1"/>
            </p:cNvSpPr>
            <p:nvPr/>
          </p:nvSpPr>
          <p:spPr bwMode="auto">
            <a:xfrm>
              <a:off x="11562" y="7379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7" name="Oval 1037"/>
            <p:cNvSpPr>
              <a:spLocks noChangeArrowheads="1"/>
            </p:cNvSpPr>
            <p:nvPr/>
          </p:nvSpPr>
          <p:spPr bwMode="auto">
            <a:xfrm>
              <a:off x="14475" y="727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8" name="Oval 1038"/>
            <p:cNvSpPr>
              <a:spLocks noChangeArrowheads="1"/>
            </p:cNvSpPr>
            <p:nvPr/>
          </p:nvSpPr>
          <p:spPr bwMode="auto">
            <a:xfrm>
              <a:off x="14502" y="7736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9" name="Oval 1039"/>
            <p:cNvSpPr>
              <a:spLocks noChangeArrowheads="1"/>
            </p:cNvSpPr>
            <p:nvPr/>
          </p:nvSpPr>
          <p:spPr bwMode="auto">
            <a:xfrm>
              <a:off x="11854" y="7065"/>
              <a:ext cx="112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2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4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4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4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862" grpId="0" animBg="1"/>
      <p:bldP spid="148863" grpId="0" animBg="1"/>
      <p:bldP spid="148934" grpId="0" animBg="1"/>
      <p:bldP spid="148947" grpId="0" animBg="1"/>
      <p:bldP spid="149012" grpId="0" animBg="1"/>
      <p:bldP spid="149117" grpId="0" animBg="1"/>
      <p:bldP spid="149118" grpId="0" animBg="1"/>
      <p:bldP spid="149119" grpId="0" animBg="1"/>
      <p:bldP spid="149284" grpId="0" animBg="1"/>
      <p:bldP spid="149285" grpId="0" animBg="1"/>
      <p:bldP spid="149286" grpId="0" animBg="1"/>
      <p:bldP spid="149287" grpId="0" animBg="1"/>
      <p:bldP spid="149288" grpId="0" animBg="1"/>
      <p:bldP spid="149289" grpId="0" animBg="1"/>
      <p:bldP spid="149302" grpId="0" animBg="1"/>
      <p:bldP spid="149350" grpId="0" animBg="1"/>
      <p:bldP spid="149351" grpId="0" animBg="1"/>
      <p:bldP spid="149352" grpId="0" animBg="1"/>
      <p:bldP spid="149353" grpId="0" animBg="1"/>
      <p:bldP spid="1493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67459-B749-38AA-97E3-9AA8965C3295}"/>
              </a:ext>
            </a:extLst>
          </p:cNvPr>
          <p:cNvSpPr txBox="1"/>
          <p:nvPr/>
        </p:nvSpPr>
        <p:spPr>
          <a:xfrm>
            <a:off x="0" y="182328"/>
            <a:ext cx="6171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>
                <a:solidFill>
                  <a:srgbClr val="D60093"/>
                </a:solidFill>
              </a:rPr>
              <a:t>Variation cyclique de la température et de la structure de la glaire cervicale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9344A-728B-F308-DB77-CA9E691D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24" y="866155"/>
            <a:ext cx="5061210" cy="60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854" y="326323"/>
            <a:ext cx="1140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Le contrôle du cycle ovarien par le complexe hypothalamo-hypophysaire: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919287"/>
            <a:ext cx="6581775" cy="3019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854" y="1030472"/>
            <a:ext cx="652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Interpréter les résultats des expériences ci-dessous et en tirer la conclusion adéquate </a:t>
            </a:r>
            <a:r>
              <a:rPr lang="fr-FR" b="1" u="sng" dirty="0">
                <a:solidFill>
                  <a:srgbClr val="002060"/>
                </a:solidFill>
                <a:cs typeface="Calibri" panose="020F0502020204030204" pitchFamily="34" charset="0"/>
              </a:rPr>
              <a:t>à chacune d’elles: </a:t>
            </a:r>
            <a:endParaRPr lang="fr-FR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54" y="5181196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solidFill>
                  <a:srgbClr val="002060"/>
                </a:solidFill>
              </a:rPr>
              <a:t>L'</a:t>
            </a:r>
            <a:r>
              <a:rPr lang="fr-FR" b="1" i="1" dirty="0">
                <a:solidFill>
                  <a:srgbClr val="002060"/>
                </a:solidFill>
              </a:rPr>
              <a:t>hypophyse</a:t>
            </a:r>
            <a:r>
              <a:rPr lang="fr-FR" i="1" dirty="0">
                <a:solidFill>
                  <a:srgbClr val="002060"/>
                </a:solidFill>
              </a:rPr>
              <a:t> est une glande de la dimension d'un pois située à la base du cerveau qui produit plusieurs hormones. Chacune de ces hormones agit sur une région spécifique de l'organisme (organe ou tissu cible).</a:t>
            </a:r>
          </a:p>
        </p:txBody>
      </p:sp>
    </p:spTree>
    <p:extLst>
      <p:ext uri="{BB962C8B-B14F-4D97-AF65-F5344CB8AC3E}">
        <p14:creationId xmlns:p14="http://schemas.microsoft.com/office/powerpoint/2010/main" val="8110933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s phases du cycle ovarien sont la phase folliculaire (jours 1 à 14) et la phase lutéale (jours 15 à 28). Les phases du cycle menstruel sont la phase menstruelle (jours 1 à 5), la phase proliférative (jours 6 à 14) et la phase sécrétoire (jours 15 à 28). L’ovulation a lieu vers le 14e jour.">
            <a:extLst>
              <a:ext uri="{FF2B5EF4-FFF2-40B4-BE49-F238E27FC236}">
                <a16:creationId xmlns:a16="http://schemas.microsoft.com/office/drawing/2014/main" id="{3CF61A13-C307-500B-F492-2EE7D491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9" y="332091"/>
            <a:ext cx="11430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3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556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Chromatica</vt:lpstr>
      <vt:lpstr>Comic Sans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 Fattouh</dc:creator>
  <cp:lastModifiedBy>Admin</cp:lastModifiedBy>
  <cp:revision>278</cp:revision>
  <dcterms:created xsi:type="dcterms:W3CDTF">2020-10-08T07:27:12Z</dcterms:created>
  <dcterms:modified xsi:type="dcterms:W3CDTF">2025-05-11T16:11:59Z</dcterms:modified>
</cp:coreProperties>
</file>